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39"/>
  </p:notesMasterIdLst>
  <p:handoutMasterIdLst>
    <p:handoutMasterId r:id="rId40"/>
  </p:handoutMasterIdLst>
  <p:sldIdLst>
    <p:sldId id="256" r:id="rId5"/>
    <p:sldId id="2134804025" r:id="rId6"/>
    <p:sldId id="328" r:id="rId7"/>
    <p:sldId id="2134804002" r:id="rId8"/>
    <p:sldId id="2709" r:id="rId9"/>
    <p:sldId id="2134804027" r:id="rId10"/>
    <p:sldId id="2134804031" r:id="rId11"/>
    <p:sldId id="2134804030" r:id="rId12"/>
    <p:sldId id="2134804029" r:id="rId13"/>
    <p:sldId id="2134804028" r:id="rId14"/>
    <p:sldId id="2134804038" r:id="rId15"/>
    <p:sldId id="2134804042" r:id="rId16"/>
    <p:sldId id="2134804043" r:id="rId17"/>
    <p:sldId id="2134804021" r:id="rId18"/>
    <p:sldId id="2134804032" r:id="rId19"/>
    <p:sldId id="2134804054" r:id="rId20"/>
    <p:sldId id="2134804034" r:id="rId21"/>
    <p:sldId id="2134804035" r:id="rId22"/>
    <p:sldId id="2134804036" r:id="rId23"/>
    <p:sldId id="2134804037" r:id="rId24"/>
    <p:sldId id="2134804022" r:id="rId25"/>
    <p:sldId id="2134804049" r:id="rId26"/>
    <p:sldId id="2134804050" r:id="rId27"/>
    <p:sldId id="2134804045" r:id="rId28"/>
    <p:sldId id="2134804052" r:id="rId29"/>
    <p:sldId id="2134804053" r:id="rId30"/>
    <p:sldId id="2134804047" r:id="rId31"/>
    <p:sldId id="2134804048" r:id="rId32"/>
    <p:sldId id="2134804055" r:id="rId33"/>
    <p:sldId id="2134804056" r:id="rId34"/>
    <p:sldId id="2134804023" r:id="rId35"/>
    <p:sldId id="2134804057" r:id="rId36"/>
    <p:sldId id="2134804058" r:id="rId37"/>
    <p:sldId id="2134804059" r:id="rId38"/>
  </p:sldIdLst>
  <p:sldSz cx="9144000" cy="5143500" type="screen16x9"/>
  <p:notesSz cx="6858000" cy="9144000"/>
  <p:embeddedFontLst>
    <p:embeddedFont>
      <p:font typeface="Helvetica" panose="020B0604020202020204" pitchFamily="34" charset="0"/>
      <p:regular r:id="rId41"/>
      <p:bold r:id="rId42"/>
      <p:italic r:id="rId43"/>
      <p:boldItalic r:id="rId44"/>
    </p:embeddedFont>
    <p:embeddedFont>
      <p:font typeface="Proxima Nova"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97EBA9FF-F45E-4EC9-8061-039A16157579}">
          <p14:sldIdLst>
            <p14:sldId id="256"/>
          </p14:sldIdLst>
        </p14:section>
        <p14:section name="Initial Setup" id="{473C4AFF-19D1-4D52-8334-E2C397CE55A4}">
          <p14:sldIdLst>
            <p14:sldId id="2134804025"/>
            <p14:sldId id="328"/>
            <p14:sldId id="2134804002"/>
            <p14:sldId id="2709"/>
          </p14:sldIdLst>
        </p14:section>
        <p14:section name="Setting Up a New Cosmic Frog Data Source" id="{8DBE9B63-3CF7-4214-9F96-1F6B2046F5E5}">
          <p14:sldIdLst>
            <p14:sldId id="2134804027"/>
            <p14:sldId id="2134804031"/>
            <p14:sldId id="2134804030"/>
            <p14:sldId id="2134804029"/>
            <p14:sldId id="2134804028"/>
            <p14:sldId id="2134804038"/>
            <p14:sldId id="2134804042"/>
            <p14:sldId id="2134804043"/>
          </p14:sldIdLst>
        </p14:section>
        <p14:section name="Creating Saved Connections" id="{70AD6F83-2B0B-4B90-A72D-28CB7FECAD1A}">
          <p14:sldIdLst>
            <p14:sldId id="2134804021"/>
            <p14:sldId id="2134804032"/>
            <p14:sldId id="2134804054"/>
            <p14:sldId id="2134804034"/>
            <p14:sldId id="2134804035"/>
            <p14:sldId id="2134804036"/>
            <p14:sldId id="2134804037"/>
          </p14:sldIdLst>
        </p14:section>
        <p14:section name="Updating Connections in Batches" id="{C88BF8E0-0EB6-4151-A78F-E5E020014A41}">
          <p14:sldIdLst>
            <p14:sldId id="2134804022"/>
            <p14:sldId id="2134804049"/>
            <p14:sldId id="2134804050"/>
            <p14:sldId id="2134804045"/>
            <p14:sldId id="2134804052"/>
            <p14:sldId id="2134804053"/>
            <p14:sldId id="2134804047"/>
            <p14:sldId id="2134804048"/>
            <p14:sldId id="2134804055"/>
            <p14:sldId id="2134804056"/>
          </p14:sldIdLst>
        </p14:section>
        <p14:section name="Reuse A Saved Connection Name" id="{797B529C-51DE-4371-84AB-0AB5211F5597}">
          <p14:sldIdLst>
            <p14:sldId id="2134804023"/>
            <p14:sldId id="2134804057"/>
            <p14:sldId id="2134804058"/>
            <p14:sldId id="213480405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Chaplin" initials="" lastIdx="1" clrIdx="0"/>
  <p:cmAuthor id="2" name="Jim Wilso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55" autoAdjust="0"/>
  </p:normalViewPr>
  <p:slideViewPr>
    <p:cSldViewPr snapToGrid="0">
      <p:cViewPr varScale="1">
        <p:scale>
          <a:sx n="203" d="100"/>
          <a:sy n="203" d="100"/>
        </p:scale>
        <p:origin x="492" y="180"/>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379365-0F6B-4DEF-A002-E1AEBAF749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5ECF647-EB7E-4067-8FA5-FE8C13F408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B2C250-FB81-445E-8E89-B8E49A27C1F5}" type="datetimeFigureOut">
              <a:rPr lang="en-US" smtClean="0"/>
              <a:t>3/28/2024</a:t>
            </a:fld>
            <a:endParaRPr lang="en-US"/>
          </a:p>
        </p:txBody>
      </p:sp>
      <p:sp>
        <p:nvSpPr>
          <p:cNvPr id="4" name="Footer Placeholder 3">
            <a:extLst>
              <a:ext uri="{FF2B5EF4-FFF2-40B4-BE49-F238E27FC236}">
                <a16:creationId xmlns:a16="http://schemas.microsoft.com/office/drawing/2014/main" id="{93B955F0-3EF4-4FBB-AFCE-92DA04C13F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40826F-49D4-4650-953C-78C5DACCA7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EBB163-1E4B-47E5-995F-359750151A6D}" type="slidenum">
              <a:rPr lang="en-US" smtClean="0"/>
              <a:t>‹#›</a:t>
            </a:fld>
            <a:endParaRPr lang="en-US"/>
          </a:p>
        </p:txBody>
      </p:sp>
    </p:spTree>
    <p:extLst>
      <p:ext uri="{BB962C8B-B14F-4D97-AF65-F5344CB8AC3E}">
        <p14:creationId xmlns:p14="http://schemas.microsoft.com/office/powerpoint/2010/main" val="1472547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27462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35352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53063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6928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515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7944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102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b="1"/>
            </a:lvl1pPr>
            <a:lvl2pPr lvl="1" algn="ctr">
              <a:lnSpc>
                <a:spcPct val="100000"/>
              </a:lnSpc>
              <a:spcBef>
                <a:spcPts val="0"/>
              </a:spcBef>
              <a:spcAft>
                <a:spcPts val="0"/>
              </a:spcAft>
              <a:buSzPts val="5200"/>
              <a:buNone/>
              <a:defRPr sz="5200" b="1"/>
            </a:lvl2pPr>
            <a:lvl3pPr lvl="2" algn="ctr">
              <a:lnSpc>
                <a:spcPct val="100000"/>
              </a:lnSpc>
              <a:spcBef>
                <a:spcPts val="0"/>
              </a:spcBef>
              <a:spcAft>
                <a:spcPts val="0"/>
              </a:spcAft>
              <a:buSzPts val="5200"/>
              <a:buNone/>
              <a:defRPr sz="5200" b="1"/>
            </a:lvl3pPr>
            <a:lvl4pPr lvl="3" algn="ctr">
              <a:lnSpc>
                <a:spcPct val="100000"/>
              </a:lnSpc>
              <a:spcBef>
                <a:spcPts val="0"/>
              </a:spcBef>
              <a:spcAft>
                <a:spcPts val="0"/>
              </a:spcAft>
              <a:buSzPts val="5200"/>
              <a:buNone/>
              <a:defRPr sz="5200" b="1"/>
            </a:lvl4pPr>
            <a:lvl5pPr lvl="4" algn="ctr">
              <a:lnSpc>
                <a:spcPct val="100000"/>
              </a:lnSpc>
              <a:spcBef>
                <a:spcPts val="0"/>
              </a:spcBef>
              <a:spcAft>
                <a:spcPts val="0"/>
              </a:spcAft>
              <a:buSzPts val="5200"/>
              <a:buNone/>
              <a:defRPr sz="5200" b="1"/>
            </a:lvl5pPr>
            <a:lvl6pPr lvl="5" algn="ctr">
              <a:lnSpc>
                <a:spcPct val="100000"/>
              </a:lnSpc>
              <a:spcBef>
                <a:spcPts val="0"/>
              </a:spcBef>
              <a:spcAft>
                <a:spcPts val="0"/>
              </a:spcAft>
              <a:buSzPts val="5200"/>
              <a:buNone/>
              <a:defRPr sz="5200" b="1"/>
            </a:lvl6pPr>
            <a:lvl7pPr lvl="6" algn="ctr">
              <a:lnSpc>
                <a:spcPct val="100000"/>
              </a:lnSpc>
              <a:spcBef>
                <a:spcPts val="0"/>
              </a:spcBef>
              <a:spcAft>
                <a:spcPts val="0"/>
              </a:spcAft>
              <a:buSzPts val="5200"/>
              <a:buNone/>
              <a:defRPr sz="5200" b="1"/>
            </a:lvl7pPr>
            <a:lvl8pPr lvl="7" algn="ctr">
              <a:lnSpc>
                <a:spcPct val="100000"/>
              </a:lnSpc>
              <a:spcBef>
                <a:spcPts val="0"/>
              </a:spcBef>
              <a:spcAft>
                <a:spcPts val="0"/>
              </a:spcAft>
              <a:buSzPts val="5200"/>
              <a:buNone/>
              <a:defRPr sz="5200" b="1"/>
            </a:lvl8pPr>
            <a:lvl9pPr lvl="8" algn="ctr">
              <a:lnSpc>
                <a:spcPct val="100000"/>
              </a:lnSpc>
              <a:spcBef>
                <a:spcPts val="0"/>
              </a:spcBef>
              <a:spcAft>
                <a:spcPts val="0"/>
              </a:spcAft>
              <a:buSzPts val="5200"/>
              <a:buNone/>
              <a:defRPr sz="5200" b="1"/>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b="1"/>
            </a:lvl1pPr>
            <a:lvl2pPr lvl="1" algn="ctr">
              <a:lnSpc>
                <a:spcPct val="100000"/>
              </a:lnSpc>
              <a:spcBef>
                <a:spcPts val="0"/>
              </a:spcBef>
              <a:spcAft>
                <a:spcPts val="0"/>
              </a:spcAft>
              <a:buSzPts val="12000"/>
              <a:buNone/>
              <a:defRPr sz="12000" b="1"/>
            </a:lvl2pPr>
            <a:lvl3pPr lvl="2" algn="ctr">
              <a:lnSpc>
                <a:spcPct val="100000"/>
              </a:lnSpc>
              <a:spcBef>
                <a:spcPts val="0"/>
              </a:spcBef>
              <a:spcAft>
                <a:spcPts val="0"/>
              </a:spcAft>
              <a:buSzPts val="12000"/>
              <a:buNone/>
              <a:defRPr sz="12000" b="1"/>
            </a:lvl3pPr>
            <a:lvl4pPr lvl="3" algn="ctr">
              <a:lnSpc>
                <a:spcPct val="100000"/>
              </a:lnSpc>
              <a:spcBef>
                <a:spcPts val="0"/>
              </a:spcBef>
              <a:spcAft>
                <a:spcPts val="0"/>
              </a:spcAft>
              <a:buSzPts val="12000"/>
              <a:buNone/>
              <a:defRPr sz="12000" b="1"/>
            </a:lvl4pPr>
            <a:lvl5pPr lvl="4" algn="ctr">
              <a:lnSpc>
                <a:spcPct val="100000"/>
              </a:lnSpc>
              <a:spcBef>
                <a:spcPts val="0"/>
              </a:spcBef>
              <a:spcAft>
                <a:spcPts val="0"/>
              </a:spcAft>
              <a:buSzPts val="12000"/>
              <a:buNone/>
              <a:defRPr sz="12000" b="1"/>
            </a:lvl5pPr>
            <a:lvl6pPr lvl="5" algn="ctr">
              <a:lnSpc>
                <a:spcPct val="100000"/>
              </a:lnSpc>
              <a:spcBef>
                <a:spcPts val="0"/>
              </a:spcBef>
              <a:spcAft>
                <a:spcPts val="0"/>
              </a:spcAft>
              <a:buSzPts val="12000"/>
              <a:buNone/>
              <a:defRPr sz="12000" b="1"/>
            </a:lvl6pPr>
            <a:lvl7pPr lvl="6" algn="ctr">
              <a:lnSpc>
                <a:spcPct val="100000"/>
              </a:lnSpc>
              <a:spcBef>
                <a:spcPts val="0"/>
              </a:spcBef>
              <a:spcAft>
                <a:spcPts val="0"/>
              </a:spcAft>
              <a:buSzPts val="12000"/>
              <a:buNone/>
              <a:defRPr sz="12000" b="1"/>
            </a:lvl7pPr>
            <a:lvl8pPr lvl="7" algn="ctr">
              <a:lnSpc>
                <a:spcPct val="100000"/>
              </a:lnSpc>
              <a:spcBef>
                <a:spcPts val="0"/>
              </a:spcBef>
              <a:spcAft>
                <a:spcPts val="0"/>
              </a:spcAft>
              <a:buSzPts val="12000"/>
              <a:buNone/>
              <a:defRPr sz="12000" b="1"/>
            </a:lvl8pPr>
            <a:lvl9pPr lvl="8" algn="ctr">
              <a:lnSpc>
                <a:spcPct val="100000"/>
              </a:lnSpc>
              <a:spcBef>
                <a:spcPts val="0"/>
              </a:spcBef>
              <a:spcAft>
                <a:spcPts val="0"/>
              </a:spcAft>
              <a:buSzPts val="12000"/>
              <a:buNone/>
              <a:defRPr sz="12000" b="1"/>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hart with BG - 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987544CD-5D86-5141-B5EE-E00786512F3F}" type="slidenum">
              <a:rPr lang="en-US" smtClean="0"/>
              <a:pPr/>
              <a:t>‹#›</a:t>
            </a:fld>
            <a:endParaRPr lang="en-US"/>
          </a:p>
        </p:txBody>
      </p:sp>
      <p:sp>
        <p:nvSpPr>
          <p:cNvPr id="6" name="Text Placeholder 11"/>
          <p:cNvSpPr>
            <a:spLocks noGrp="1"/>
          </p:cNvSpPr>
          <p:nvPr>
            <p:ph type="body" sz="quarter" idx="18"/>
          </p:nvPr>
        </p:nvSpPr>
        <p:spPr>
          <a:xfrm>
            <a:off x="457201" y="825631"/>
            <a:ext cx="8229600" cy="184666"/>
          </a:xfrm>
        </p:spPr>
        <p:txBody>
          <a:bodyPr/>
          <a:lstStyle>
            <a:lvl1pPr marL="0" indent="0">
              <a:buFontTx/>
              <a:buNone/>
              <a:defRPr sz="1200" baseline="0">
                <a:solidFill>
                  <a:schemeClr val="accent1"/>
                </a:solidFill>
                <a:latin typeface="+mn-lt"/>
              </a:defRPr>
            </a:lvl1pPr>
            <a:lvl2pPr marL="342900" indent="0">
              <a:buFontTx/>
              <a:buNone/>
              <a:defRPr sz="1200" baseline="0">
                <a:solidFill>
                  <a:schemeClr val="accent1"/>
                </a:solidFill>
                <a:latin typeface="+mn-lt"/>
              </a:defRPr>
            </a:lvl2pPr>
            <a:lvl3pPr marL="685800" indent="0">
              <a:buFontTx/>
              <a:buNone/>
              <a:defRPr sz="1200" baseline="0">
                <a:solidFill>
                  <a:schemeClr val="accent1"/>
                </a:solidFill>
                <a:latin typeface="+mn-lt"/>
              </a:defRPr>
            </a:lvl3pPr>
            <a:lvl4pPr marL="1028700" indent="0">
              <a:buFontTx/>
              <a:buNone/>
              <a:defRPr sz="1200" baseline="0">
                <a:solidFill>
                  <a:schemeClr val="accent1"/>
                </a:solidFill>
                <a:latin typeface="+mn-lt"/>
              </a:defRPr>
            </a:lvl4pPr>
            <a:lvl5pPr marL="1371600" indent="0">
              <a:buFontTx/>
              <a:buNone/>
              <a:defRPr sz="1200" baseline="0">
                <a:solidFill>
                  <a:schemeClr val="accent1"/>
                </a:solidFill>
                <a:latin typeface="+mn-lt"/>
              </a:defRPr>
            </a:lvl5pPr>
          </a:lstStyle>
          <a:p>
            <a:pPr lvl="0"/>
            <a:r>
              <a:rPr lang="en-US" dirty="0"/>
              <a:t>Click to edit Master text styles</a:t>
            </a:r>
          </a:p>
        </p:txBody>
      </p:sp>
      <p:sp>
        <p:nvSpPr>
          <p:cNvPr id="8" name="Content Placeholder 7"/>
          <p:cNvSpPr>
            <a:spLocks noGrp="1"/>
          </p:cNvSpPr>
          <p:nvPr>
            <p:ph sz="quarter" idx="19"/>
          </p:nvPr>
        </p:nvSpPr>
        <p:spPr>
          <a:xfrm>
            <a:off x="569914" y="1248157"/>
            <a:ext cx="8034337" cy="3040853"/>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6778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3"/>
        <p:cNvGrpSpPr/>
        <p:nvPr/>
      </p:nvGrpSpPr>
      <p:grpSpPr>
        <a:xfrm>
          <a:off x="0" y="0"/>
          <a:ext cx="0" cy="0"/>
          <a:chOff x="0" y="0"/>
          <a:chExt cx="0" cy="0"/>
        </a:xfrm>
      </p:grpSpPr>
      <p:sp>
        <p:nvSpPr>
          <p:cNvPr id="15" name="Google Shape;15;p3"/>
          <p:cNvSpPr txBox="1">
            <a:spLocks noGrp="1"/>
          </p:cNvSpPr>
          <p:nvPr>
            <p:ph type="body" idx="1" hasCustomPrompt="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54250" lvl="4" indent="-285750" algn="l">
              <a:lnSpc>
                <a:spcPct val="100000"/>
              </a:lnSpc>
              <a:spcBef>
                <a:spcPts val="0"/>
              </a:spcBef>
              <a:spcAft>
                <a:spcPts val="0"/>
              </a:spcAft>
              <a:buSzPts val="1400"/>
              <a:buFont typeface="Arial" panose="020B0604020202020204" pitchFamily="34" charset="0"/>
              <a:buChar char="•"/>
              <a:defRPr/>
            </a:lvl5pPr>
            <a:lvl6pPr marL="2743200" lvl="5" indent="-317500" algn="l">
              <a:lnSpc>
                <a:spcPct val="100000"/>
              </a:lnSpc>
              <a:spcBef>
                <a:spcPts val="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r>
              <a:rPr lang="en-US"/>
              <a:t>Bullet 1</a:t>
            </a:r>
          </a:p>
          <a:p>
            <a:pPr lvl="1"/>
            <a:r>
              <a:rPr lang="en-US"/>
              <a:t>Bullet 2</a:t>
            </a:r>
          </a:p>
          <a:p>
            <a:pPr lvl="2"/>
            <a:r>
              <a:rPr lang="en-US"/>
              <a:t>Bullet 3</a:t>
            </a:r>
          </a:p>
          <a:p>
            <a:pPr lvl="3"/>
            <a:r>
              <a:rPr lang="en-US"/>
              <a:t>Bullet 4 </a:t>
            </a:r>
          </a:p>
          <a:p>
            <a:pPr lvl="4"/>
            <a:r>
              <a:rPr lang="en-US"/>
              <a:t>Bullet 5</a:t>
            </a:r>
          </a:p>
          <a:p>
            <a:pPr lvl="5"/>
            <a:r>
              <a:rPr lang="en-US"/>
              <a:t>Bullet 6</a:t>
            </a: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 name="Google Shape;256;p31">
            <a:extLst>
              <a:ext uri="{FF2B5EF4-FFF2-40B4-BE49-F238E27FC236}">
                <a16:creationId xmlns:a16="http://schemas.microsoft.com/office/drawing/2014/main" id="{D07D47F2-93E3-41BF-BEB5-EF6894B92133}"/>
              </a:ext>
            </a:extLst>
          </p:cNvPr>
          <p:cNvSpPr/>
          <p:nvPr userDrawn="1"/>
        </p:nvSpPr>
        <p:spPr>
          <a:xfrm flipH="1">
            <a:off x="151256" y="200722"/>
            <a:ext cx="45719" cy="3776228"/>
          </a:xfrm>
          <a:prstGeom prst="rect">
            <a:avLst/>
          </a:prstGeom>
          <a:gradFill>
            <a:gsLst>
              <a:gs pos="0">
                <a:srgbClr val="5350C7"/>
              </a:gs>
              <a:gs pos="100000">
                <a:schemeClr val="lt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257;p31">
            <a:extLst>
              <a:ext uri="{FF2B5EF4-FFF2-40B4-BE49-F238E27FC236}">
                <a16:creationId xmlns:a16="http://schemas.microsoft.com/office/drawing/2014/main" id="{6AEDED2E-9EEC-4E9F-8376-ED555BD91EC8}"/>
              </a:ext>
            </a:extLst>
          </p:cNvPr>
          <p:cNvSpPr txBox="1"/>
          <p:nvPr userDrawn="1"/>
        </p:nvSpPr>
        <p:spPr>
          <a:xfrm>
            <a:off x="242693" y="273266"/>
            <a:ext cx="3340947" cy="24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3200" b="1" i="0" u="none" strike="noStrike" cap="none">
              <a:solidFill>
                <a:srgbClr val="B7BDFF"/>
              </a:solidFill>
              <a:latin typeface="Arial"/>
              <a:ea typeface="Arial"/>
              <a:cs typeface="Arial"/>
              <a:sym typeface="Arial"/>
            </a:endParaRPr>
          </a:p>
        </p:txBody>
      </p:sp>
      <p:sp>
        <p:nvSpPr>
          <p:cNvPr id="7" name="Title 1">
            <a:extLst>
              <a:ext uri="{FF2B5EF4-FFF2-40B4-BE49-F238E27FC236}">
                <a16:creationId xmlns:a16="http://schemas.microsoft.com/office/drawing/2014/main" id="{E649756A-53E3-4A2B-8D83-D1B3A90E8B1F}"/>
              </a:ext>
            </a:extLst>
          </p:cNvPr>
          <p:cNvSpPr>
            <a:spLocks noGrp="1"/>
          </p:cNvSpPr>
          <p:nvPr>
            <p:ph type="title"/>
          </p:nvPr>
        </p:nvSpPr>
        <p:spPr>
          <a:xfrm>
            <a:off x="311700" y="445025"/>
            <a:ext cx="8520600" cy="572700"/>
          </a:xfrm>
        </p:spPr>
        <p:txBody>
          <a:bodyPr/>
          <a:lstStyle/>
          <a:p>
            <a:r>
              <a:rPr lang="en-US"/>
              <a:t>Click to edit Master title style</a:t>
            </a:r>
          </a:p>
        </p:txBody>
      </p:sp>
      <p:sp>
        <p:nvSpPr>
          <p:cNvPr id="2" name="Text Placeholder 11">
            <a:extLst>
              <a:ext uri="{FF2B5EF4-FFF2-40B4-BE49-F238E27FC236}">
                <a16:creationId xmlns:a16="http://schemas.microsoft.com/office/drawing/2014/main" id="{640EE1CD-6A0F-2358-FB13-1A14BF35570E}"/>
              </a:ext>
            </a:extLst>
          </p:cNvPr>
          <p:cNvSpPr>
            <a:spLocks noGrp="1"/>
          </p:cNvSpPr>
          <p:nvPr>
            <p:ph type="body" sz="quarter" idx="18"/>
          </p:nvPr>
        </p:nvSpPr>
        <p:spPr>
          <a:xfrm>
            <a:off x="457201" y="825631"/>
            <a:ext cx="8229600" cy="184666"/>
          </a:xfrm>
        </p:spPr>
        <p:txBody>
          <a:bodyPr/>
          <a:lstStyle>
            <a:lvl1pPr marL="0" indent="0">
              <a:buFontTx/>
              <a:buNone/>
              <a:defRPr sz="1200" baseline="0">
                <a:solidFill>
                  <a:schemeClr val="accent1"/>
                </a:solidFill>
                <a:latin typeface="+mn-lt"/>
              </a:defRPr>
            </a:lvl1pPr>
            <a:lvl2pPr marL="342900" indent="0">
              <a:buFontTx/>
              <a:buNone/>
              <a:defRPr sz="1200" baseline="0">
                <a:solidFill>
                  <a:schemeClr val="accent1"/>
                </a:solidFill>
                <a:latin typeface="+mn-lt"/>
              </a:defRPr>
            </a:lvl2pPr>
            <a:lvl3pPr marL="685800" indent="0">
              <a:buFontTx/>
              <a:buNone/>
              <a:defRPr sz="1200" baseline="0">
                <a:solidFill>
                  <a:schemeClr val="accent1"/>
                </a:solidFill>
                <a:latin typeface="+mn-lt"/>
              </a:defRPr>
            </a:lvl3pPr>
            <a:lvl4pPr marL="1028700" indent="0">
              <a:buFontTx/>
              <a:buNone/>
              <a:defRPr sz="1200" baseline="0">
                <a:solidFill>
                  <a:schemeClr val="accent1"/>
                </a:solidFill>
                <a:latin typeface="+mn-lt"/>
              </a:defRPr>
            </a:lvl4pPr>
            <a:lvl5pPr marL="1371600" indent="0">
              <a:buFontTx/>
              <a:buNone/>
              <a:defRPr sz="1200" baseline="0">
                <a:solidFill>
                  <a:schemeClr val="accent1"/>
                </a:solidFill>
                <a:latin typeface="+mn-lt"/>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70552-E336-493A-B2B0-7F6282C497B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00B431E-8F56-4C9D-9D5E-81993009F97A}"/>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381510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b="1"/>
            </a:lvl1pPr>
            <a:lvl2pPr lvl="1" algn="ctr">
              <a:lnSpc>
                <a:spcPct val="100000"/>
              </a:lnSpc>
              <a:spcBef>
                <a:spcPts val="0"/>
              </a:spcBef>
              <a:spcAft>
                <a:spcPts val="0"/>
              </a:spcAft>
              <a:buSzPts val="3600"/>
              <a:buNone/>
              <a:defRPr sz="3600" b="1"/>
            </a:lvl2pPr>
            <a:lvl3pPr lvl="2" algn="ctr">
              <a:lnSpc>
                <a:spcPct val="100000"/>
              </a:lnSpc>
              <a:spcBef>
                <a:spcPts val="0"/>
              </a:spcBef>
              <a:spcAft>
                <a:spcPts val="0"/>
              </a:spcAft>
              <a:buSzPts val="3600"/>
              <a:buNone/>
              <a:defRPr sz="3600" b="1"/>
            </a:lvl3pPr>
            <a:lvl4pPr lvl="3" algn="ctr">
              <a:lnSpc>
                <a:spcPct val="100000"/>
              </a:lnSpc>
              <a:spcBef>
                <a:spcPts val="0"/>
              </a:spcBef>
              <a:spcAft>
                <a:spcPts val="0"/>
              </a:spcAft>
              <a:buSzPts val="3600"/>
              <a:buNone/>
              <a:defRPr sz="3600" b="1"/>
            </a:lvl4pPr>
            <a:lvl5pPr lvl="4" algn="ctr">
              <a:lnSpc>
                <a:spcPct val="100000"/>
              </a:lnSpc>
              <a:spcBef>
                <a:spcPts val="0"/>
              </a:spcBef>
              <a:spcAft>
                <a:spcPts val="0"/>
              </a:spcAft>
              <a:buSzPts val="3600"/>
              <a:buNone/>
              <a:defRPr sz="3600" b="1"/>
            </a:lvl5pPr>
            <a:lvl6pPr lvl="5" algn="ctr">
              <a:lnSpc>
                <a:spcPct val="100000"/>
              </a:lnSpc>
              <a:spcBef>
                <a:spcPts val="0"/>
              </a:spcBef>
              <a:spcAft>
                <a:spcPts val="0"/>
              </a:spcAft>
              <a:buSzPts val="3600"/>
              <a:buNone/>
              <a:defRPr sz="3600" b="1"/>
            </a:lvl6pPr>
            <a:lvl7pPr lvl="6" algn="ctr">
              <a:lnSpc>
                <a:spcPct val="100000"/>
              </a:lnSpc>
              <a:spcBef>
                <a:spcPts val="0"/>
              </a:spcBef>
              <a:spcAft>
                <a:spcPts val="0"/>
              </a:spcAft>
              <a:buSzPts val="3600"/>
              <a:buNone/>
              <a:defRPr sz="3600" b="1"/>
            </a:lvl7pPr>
            <a:lvl8pPr lvl="7" algn="ctr">
              <a:lnSpc>
                <a:spcPct val="100000"/>
              </a:lnSpc>
              <a:spcBef>
                <a:spcPts val="0"/>
              </a:spcBef>
              <a:spcAft>
                <a:spcPts val="0"/>
              </a:spcAft>
              <a:buSzPts val="3600"/>
              <a:buNone/>
              <a:defRPr sz="3600" b="1"/>
            </a:lvl8pPr>
            <a:lvl9pPr lvl="8" algn="ctr">
              <a:lnSpc>
                <a:spcPct val="100000"/>
              </a:lnSpc>
              <a:spcBef>
                <a:spcPts val="0"/>
              </a:spcBef>
              <a:spcAft>
                <a:spcPts val="0"/>
              </a:spcAft>
              <a:buSzPts val="3600"/>
              <a:buNone/>
              <a:defRPr sz="3600" b="1"/>
            </a:lvl9pPr>
          </a:lstStyle>
          <a:p>
            <a:pPr marL="0" marR="0" lvl="0" indent="0" algn="ctr" defTabSz="914400" rtl="0" eaLnBrk="1" fontAlgn="auto" latinLnBrk="0" hangingPunct="1">
              <a:lnSpc>
                <a:spcPct val="100000"/>
              </a:lnSpc>
              <a:spcBef>
                <a:spcPts val="0"/>
              </a:spcBef>
              <a:spcAft>
                <a:spcPts val="0"/>
              </a:spcAft>
              <a:buClr>
                <a:schemeClr val="dk1"/>
              </a:buClr>
              <a:buSzPts val="3600"/>
              <a:buFont typeface="Proxima Nova"/>
              <a:buNone/>
              <a:tabLst/>
              <a:defRPr/>
            </a:pPr>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 name="Google Shape;256;p31">
            <a:extLst>
              <a:ext uri="{FF2B5EF4-FFF2-40B4-BE49-F238E27FC236}">
                <a16:creationId xmlns:a16="http://schemas.microsoft.com/office/drawing/2014/main" id="{FF4FF5ED-703F-4798-9B4A-4BB30EC7481F}"/>
              </a:ext>
            </a:extLst>
          </p:cNvPr>
          <p:cNvSpPr/>
          <p:nvPr userDrawn="1"/>
        </p:nvSpPr>
        <p:spPr>
          <a:xfrm flipH="1">
            <a:off x="151256" y="200722"/>
            <a:ext cx="45719" cy="3776228"/>
          </a:xfrm>
          <a:prstGeom prst="rect">
            <a:avLst/>
          </a:prstGeom>
          <a:gradFill>
            <a:gsLst>
              <a:gs pos="0">
                <a:srgbClr val="5350C7"/>
              </a:gs>
              <a:gs pos="100000">
                <a:schemeClr val="lt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F88E9-B419-4855-80D2-D7B0C67B6DC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E1018CD-0877-4542-B78C-160676D43719}"/>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3353311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b="1"/>
            </a:lvl1pPr>
            <a:lvl2pPr lvl="1" algn="l">
              <a:lnSpc>
                <a:spcPct val="100000"/>
              </a:lnSpc>
              <a:spcBef>
                <a:spcPts val="0"/>
              </a:spcBef>
              <a:spcAft>
                <a:spcPts val="0"/>
              </a:spcAft>
              <a:buSzPts val="2400"/>
              <a:buNone/>
              <a:defRPr sz="2400" b="1"/>
            </a:lvl2pPr>
            <a:lvl3pPr lvl="2" algn="l">
              <a:lnSpc>
                <a:spcPct val="100000"/>
              </a:lnSpc>
              <a:spcBef>
                <a:spcPts val="0"/>
              </a:spcBef>
              <a:spcAft>
                <a:spcPts val="0"/>
              </a:spcAft>
              <a:buSzPts val="2400"/>
              <a:buNone/>
              <a:defRPr sz="2400" b="1"/>
            </a:lvl3pPr>
            <a:lvl4pPr lvl="3" algn="l">
              <a:lnSpc>
                <a:spcPct val="100000"/>
              </a:lnSpc>
              <a:spcBef>
                <a:spcPts val="0"/>
              </a:spcBef>
              <a:spcAft>
                <a:spcPts val="0"/>
              </a:spcAft>
              <a:buSzPts val="2400"/>
              <a:buNone/>
              <a:defRPr sz="2400" b="1"/>
            </a:lvl4pPr>
            <a:lvl5pPr lvl="4" algn="l">
              <a:lnSpc>
                <a:spcPct val="100000"/>
              </a:lnSpc>
              <a:spcBef>
                <a:spcPts val="0"/>
              </a:spcBef>
              <a:spcAft>
                <a:spcPts val="0"/>
              </a:spcAft>
              <a:buSzPts val="2400"/>
              <a:buNone/>
              <a:defRPr sz="2400" b="1"/>
            </a:lvl5pPr>
            <a:lvl6pPr lvl="5" algn="l">
              <a:lnSpc>
                <a:spcPct val="100000"/>
              </a:lnSpc>
              <a:spcBef>
                <a:spcPts val="0"/>
              </a:spcBef>
              <a:spcAft>
                <a:spcPts val="0"/>
              </a:spcAft>
              <a:buSzPts val="2400"/>
              <a:buNone/>
              <a:defRPr sz="2400" b="1"/>
            </a:lvl6pPr>
            <a:lvl7pPr lvl="6" algn="l">
              <a:lnSpc>
                <a:spcPct val="100000"/>
              </a:lnSpc>
              <a:spcBef>
                <a:spcPts val="0"/>
              </a:spcBef>
              <a:spcAft>
                <a:spcPts val="0"/>
              </a:spcAft>
              <a:buSzPts val="2400"/>
              <a:buNone/>
              <a:defRPr sz="2400" b="1"/>
            </a:lvl7pPr>
            <a:lvl8pPr lvl="7" algn="l">
              <a:lnSpc>
                <a:spcPct val="100000"/>
              </a:lnSpc>
              <a:spcBef>
                <a:spcPts val="0"/>
              </a:spcBef>
              <a:spcAft>
                <a:spcPts val="0"/>
              </a:spcAft>
              <a:buSzPts val="2400"/>
              <a:buNone/>
              <a:defRPr sz="2400" b="1"/>
            </a:lvl8pPr>
            <a:lvl9pPr lvl="8" algn="l">
              <a:lnSpc>
                <a:spcPct val="100000"/>
              </a:lnSpc>
              <a:spcBef>
                <a:spcPts val="0"/>
              </a:spcBef>
              <a:spcAft>
                <a:spcPts val="0"/>
              </a:spcAft>
              <a:buSzPts val="2400"/>
              <a:buNone/>
              <a:defRPr sz="2400" b="1"/>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b="1"/>
            </a:lvl1pPr>
            <a:lvl2pPr lvl="1" algn="l">
              <a:lnSpc>
                <a:spcPct val="100000"/>
              </a:lnSpc>
              <a:spcBef>
                <a:spcPts val="0"/>
              </a:spcBef>
              <a:spcAft>
                <a:spcPts val="0"/>
              </a:spcAft>
              <a:buSzPts val="4800"/>
              <a:buNone/>
              <a:defRPr sz="4800" b="1"/>
            </a:lvl2pPr>
            <a:lvl3pPr lvl="2" algn="l">
              <a:lnSpc>
                <a:spcPct val="100000"/>
              </a:lnSpc>
              <a:spcBef>
                <a:spcPts val="0"/>
              </a:spcBef>
              <a:spcAft>
                <a:spcPts val="0"/>
              </a:spcAft>
              <a:buSzPts val="4800"/>
              <a:buNone/>
              <a:defRPr sz="4800" b="1"/>
            </a:lvl3pPr>
            <a:lvl4pPr lvl="3" algn="l">
              <a:lnSpc>
                <a:spcPct val="100000"/>
              </a:lnSpc>
              <a:spcBef>
                <a:spcPts val="0"/>
              </a:spcBef>
              <a:spcAft>
                <a:spcPts val="0"/>
              </a:spcAft>
              <a:buSzPts val="4800"/>
              <a:buNone/>
              <a:defRPr sz="4800" b="1"/>
            </a:lvl4pPr>
            <a:lvl5pPr lvl="4" algn="l">
              <a:lnSpc>
                <a:spcPct val="100000"/>
              </a:lnSpc>
              <a:spcBef>
                <a:spcPts val="0"/>
              </a:spcBef>
              <a:spcAft>
                <a:spcPts val="0"/>
              </a:spcAft>
              <a:buSzPts val="4800"/>
              <a:buNone/>
              <a:defRPr sz="4800" b="1"/>
            </a:lvl5pPr>
            <a:lvl6pPr lvl="5" algn="l">
              <a:lnSpc>
                <a:spcPct val="100000"/>
              </a:lnSpc>
              <a:spcBef>
                <a:spcPts val="0"/>
              </a:spcBef>
              <a:spcAft>
                <a:spcPts val="0"/>
              </a:spcAft>
              <a:buSzPts val="4800"/>
              <a:buNone/>
              <a:defRPr sz="4800" b="1"/>
            </a:lvl6pPr>
            <a:lvl7pPr lvl="6" algn="l">
              <a:lnSpc>
                <a:spcPct val="100000"/>
              </a:lnSpc>
              <a:spcBef>
                <a:spcPts val="0"/>
              </a:spcBef>
              <a:spcAft>
                <a:spcPts val="0"/>
              </a:spcAft>
              <a:buSzPts val="4800"/>
              <a:buNone/>
              <a:defRPr sz="4800" b="1"/>
            </a:lvl7pPr>
            <a:lvl8pPr lvl="7" algn="l">
              <a:lnSpc>
                <a:spcPct val="100000"/>
              </a:lnSpc>
              <a:spcBef>
                <a:spcPts val="0"/>
              </a:spcBef>
              <a:spcAft>
                <a:spcPts val="0"/>
              </a:spcAft>
              <a:buSzPts val="4800"/>
              <a:buNone/>
              <a:defRPr sz="4800" b="1"/>
            </a:lvl8pPr>
            <a:lvl9pPr lvl="8" algn="l">
              <a:lnSpc>
                <a:spcPct val="100000"/>
              </a:lnSpc>
              <a:spcBef>
                <a:spcPts val="0"/>
              </a:spcBef>
              <a:spcAft>
                <a:spcPts val="0"/>
              </a:spcAft>
              <a:buSzPts val="4800"/>
              <a:buNone/>
              <a:defRPr sz="4800" b="1"/>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b="1"/>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AFAF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3pPr>
            <a:lvl4pPr marR="0" lvl="3"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4pPr>
            <a:lvl5pPr marR="0" lvl="4"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5pPr>
            <a:lvl6pPr marR="0" lvl="5"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6pPr>
            <a:lvl7pPr marR="0" lvl="6"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7pPr>
            <a:lvl8pPr marR="0" lvl="7"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8pPr>
            <a:lvl9pPr marR="0" lvl="8"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Proxima Nova"/>
              <a:buChar char="●"/>
              <a:defRPr sz="1800" b="0" i="0" u="none" strike="noStrike" cap="none">
                <a:solidFill>
                  <a:schemeClr val="dk2"/>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9pPr>
          </a:lstStyle>
          <a:p>
            <a:endParaRPr lang="en-US"/>
          </a:p>
          <a:p>
            <a:pPr lvl="1"/>
            <a:endParaRPr lang="en-US"/>
          </a:p>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72" r:id="rId3"/>
    <p:sldLayoutId id="2147483650" r:id="rId4"/>
    <p:sldLayoutId id="2147483678" r:id="rId5"/>
    <p:sldLayoutId id="2147483653" r:id="rId6"/>
    <p:sldLayoutId id="2147483654" r:id="rId7"/>
    <p:sldLayoutId id="2147483655" r:id="rId8"/>
    <p:sldLayoutId id="2147483656" r:id="rId9"/>
    <p:sldLayoutId id="2147483657" r:id="rId10"/>
    <p:sldLayoutId id="2147483677"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postgresql.org/ftp/odbc/versions/ms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6472" b="5209"/>
          <a:stretch/>
        </p:blipFill>
        <p:spPr>
          <a:xfrm>
            <a:off x="0" y="0"/>
            <a:ext cx="9144000" cy="5107851"/>
          </a:xfrm>
          <a:prstGeom prst="rect">
            <a:avLst/>
          </a:prstGeom>
          <a:noFill/>
          <a:ln>
            <a:noFill/>
          </a:ln>
        </p:spPr>
      </p:pic>
      <p:pic>
        <p:nvPicPr>
          <p:cNvPr id="63" name="Google Shape;63;p14"/>
          <p:cNvPicPr preferRelativeResize="0"/>
          <p:nvPr/>
        </p:nvPicPr>
        <p:blipFill rotWithShape="1">
          <a:blip r:embed="rId4">
            <a:alphaModFix/>
          </a:blip>
          <a:srcRect/>
          <a:stretch/>
        </p:blipFill>
        <p:spPr>
          <a:xfrm>
            <a:off x="-34290" y="-120118"/>
            <a:ext cx="9144000" cy="5143500"/>
          </a:xfrm>
          <a:prstGeom prst="rect">
            <a:avLst/>
          </a:prstGeom>
          <a:noFill/>
          <a:ln>
            <a:noFill/>
          </a:ln>
        </p:spPr>
      </p:pic>
      <p:pic>
        <p:nvPicPr>
          <p:cNvPr id="64" name="Google Shape;64;p14"/>
          <p:cNvPicPr preferRelativeResize="0"/>
          <p:nvPr/>
        </p:nvPicPr>
        <p:blipFill rotWithShape="1">
          <a:blip r:embed="rId5">
            <a:alphaModFix/>
          </a:blip>
          <a:srcRect/>
          <a:stretch/>
        </p:blipFill>
        <p:spPr>
          <a:xfrm>
            <a:off x="6925626" y="4136227"/>
            <a:ext cx="1963676" cy="794349"/>
          </a:xfrm>
          <a:prstGeom prst="rect">
            <a:avLst/>
          </a:prstGeom>
          <a:noFill/>
          <a:ln>
            <a:noFill/>
          </a:ln>
        </p:spPr>
      </p:pic>
      <p:sp>
        <p:nvSpPr>
          <p:cNvPr id="66" name="Google Shape;66;p14"/>
          <p:cNvSpPr txBox="1">
            <a:spLocks noGrp="1"/>
          </p:cNvSpPr>
          <p:nvPr>
            <p:ph type="ctrTitle"/>
          </p:nvPr>
        </p:nvSpPr>
        <p:spPr>
          <a:xfrm>
            <a:off x="788836" y="1293839"/>
            <a:ext cx="4025400" cy="213000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US" sz="3200" dirty="0">
                <a:solidFill>
                  <a:srgbClr val="FFFFFF"/>
                </a:solidFill>
              </a:rPr>
              <a:t>Cosmic Frog Model Connections Using Alteryx</a:t>
            </a:r>
            <a:endParaRPr sz="3200" dirty="0">
              <a:solidFill>
                <a:srgbClr val="FFFFFF"/>
              </a:solidFill>
            </a:endParaRPr>
          </a:p>
        </p:txBody>
      </p:sp>
      <p:sp>
        <p:nvSpPr>
          <p:cNvPr id="67" name="Google Shape;67;p14"/>
          <p:cNvSpPr txBox="1"/>
          <p:nvPr/>
        </p:nvSpPr>
        <p:spPr>
          <a:xfrm>
            <a:off x="300050" y="671386"/>
            <a:ext cx="1607400" cy="40089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dirty="0">
                <a:solidFill>
                  <a:srgbClr val="FFFFFF"/>
                </a:solidFill>
                <a:latin typeface="Calibri"/>
                <a:ea typeface="Calibri"/>
                <a:cs typeface="Calibri"/>
                <a:sym typeface="Calibri"/>
              </a:rPr>
              <a:t>03/28/2024</a:t>
            </a:r>
            <a:endParaRPr sz="1300" b="1" dirty="0">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04C51E-823B-45D7-5A53-E345C72525AA}"/>
              </a:ext>
            </a:extLst>
          </p:cNvPr>
          <p:cNvSpPr>
            <a:spLocks noGrp="1"/>
          </p:cNvSpPr>
          <p:nvPr>
            <p:ph type="body" idx="1"/>
          </p:nvPr>
        </p:nvSpPr>
        <p:spPr>
          <a:xfrm>
            <a:off x="311700" y="1152476"/>
            <a:ext cx="8520600" cy="3056668"/>
          </a:xfrm>
        </p:spPr>
        <p:txBody>
          <a:bodyPr>
            <a:normAutofit fontScale="70000" lnSpcReduction="20000"/>
          </a:bodyPr>
          <a:lstStyle/>
          <a:p>
            <a:pPr algn="l"/>
            <a:r>
              <a:rPr lang="en-US" sz="1800" b="0" i="0" dirty="0">
                <a:solidFill>
                  <a:srgbClr val="2F3941"/>
                </a:solidFill>
                <a:effectLst/>
                <a:latin typeface="Proxima Nova" panose="020B0604020202020204" charset="0"/>
              </a:rPr>
              <a:t>Now select the new connection, in this example “Alteryx Demo Model” and click “OK”</a:t>
            </a:r>
            <a:endParaRPr lang="en-US" sz="2000" dirty="0">
              <a:solidFill>
                <a:srgbClr val="2F3941"/>
              </a:solidFill>
              <a:latin typeface="Proxima Nova" panose="020B0604020202020204" charset="0"/>
            </a:endParaRPr>
          </a:p>
          <a:p>
            <a:pPr algn="l"/>
            <a:endParaRPr lang="en-US" sz="2000" b="0" i="0" dirty="0">
              <a:solidFill>
                <a:srgbClr val="2F3941"/>
              </a:solidFill>
              <a:effectLst/>
              <a:latin typeface="Proxima Nova" panose="020B0604020202020204" charset="0"/>
            </a:endParaRPr>
          </a:p>
          <a:p>
            <a:pPr algn="l"/>
            <a:endParaRPr lang="en-US" sz="2000" dirty="0">
              <a:solidFill>
                <a:srgbClr val="2F3941"/>
              </a:solidFill>
              <a:latin typeface="Proxima Nova" panose="020B0604020202020204" charset="0"/>
            </a:endParaRPr>
          </a:p>
          <a:p>
            <a:pPr algn="l"/>
            <a:endParaRPr lang="en-US" sz="2000" b="0" i="0" dirty="0">
              <a:solidFill>
                <a:srgbClr val="2F3941"/>
              </a:solidFill>
              <a:effectLst/>
              <a:latin typeface="Proxima Nova" panose="020B0604020202020204" charset="0"/>
            </a:endParaRPr>
          </a:p>
          <a:p>
            <a:pPr algn="l"/>
            <a:endParaRPr lang="en-US" sz="2000" dirty="0">
              <a:solidFill>
                <a:srgbClr val="2F3941"/>
              </a:solidFill>
              <a:latin typeface="Proxima Nova" panose="020B0604020202020204" charset="0"/>
            </a:endParaRPr>
          </a:p>
          <a:p>
            <a:pPr algn="l"/>
            <a:endParaRPr lang="en-US" sz="2000" b="0" i="0" dirty="0">
              <a:solidFill>
                <a:srgbClr val="2F3941"/>
              </a:solidFill>
              <a:effectLst/>
              <a:latin typeface="Proxima Nova" panose="020B0604020202020204" charset="0"/>
            </a:endParaRPr>
          </a:p>
          <a:p>
            <a:pPr algn="l"/>
            <a:endParaRPr lang="en-US" sz="2000" dirty="0">
              <a:solidFill>
                <a:srgbClr val="2F3941"/>
              </a:solidFill>
              <a:latin typeface="Proxima Nova" panose="020B0604020202020204" charset="0"/>
            </a:endParaRPr>
          </a:p>
          <a:p>
            <a:pPr algn="l"/>
            <a:endParaRPr lang="en-US" sz="2000" dirty="0">
              <a:solidFill>
                <a:srgbClr val="2F3941"/>
              </a:solidFill>
              <a:latin typeface="Proxima Nova" panose="020B0604020202020204" charset="0"/>
            </a:endParaRPr>
          </a:p>
          <a:p>
            <a:pPr algn="l"/>
            <a:endParaRPr lang="en-US" sz="2000" b="0" i="0" dirty="0">
              <a:solidFill>
                <a:srgbClr val="2F3941"/>
              </a:solidFill>
              <a:effectLst/>
              <a:latin typeface="Proxima Nova" panose="020B0604020202020204" charset="0"/>
            </a:endParaRPr>
          </a:p>
          <a:p>
            <a:pPr marL="114300" indent="0" algn="l">
              <a:buNone/>
            </a:pPr>
            <a:endParaRPr lang="en-US" sz="1800" b="0" i="0" dirty="0">
              <a:solidFill>
                <a:srgbClr val="2F3941"/>
              </a:solidFill>
              <a:effectLst/>
              <a:latin typeface="Proxima Nova" panose="020B0604020202020204" charset="0"/>
            </a:endParaRPr>
          </a:p>
          <a:p>
            <a:pPr algn="l"/>
            <a:r>
              <a:rPr lang="en-US" sz="1800" dirty="0">
                <a:solidFill>
                  <a:srgbClr val="2F3941"/>
                </a:solidFill>
                <a:latin typeface="Proxima Nova" panose="020B0604020202020204" charset="0"/>
              </a:rPr>
              <a:t>W</a:t>
            </a:r>
            <a:r>
              <a:rPr lang="en-US" sz="1800" b="0" i="0" dirty="0">
                <a:solidFill>
                  <a:srgbClr val="2F3941"/>
                </a:solidFill>
                <a:effectLst/>
                <a:latin typeface="Proxima Nova" panose="020B0604020202020204" charset="0"/>
              </a:rPr>
              <a:t>e need to select the same Data Source that we just built in ODBC within Alteryx. We need to enter the username and password for the connection for Alteryx authentication. These are the same credentials used to setup the ODBC connection. </a:t>
            </a:r>
            <a:r>
              <a:rPr lang="en-US" sz="1800" b="0" i="1" dirty="0">
                <a:solidFill>
                  <a:srgbClr val="2F3941"/>
                </a:solidFill>
                <a:effectLst/>
                <a:latin typeface="Proxima Nova" panose="020B0604020202020204" charset="0"/>
              </a:rPr>
              <a:t>Remember to use your specific model’s credentials from the Connection String in the Optilogic platform Cloud Storage page.</a:t>
            </a:r>
            <a:endParaRPr lang="en-US" sz="1800" b="0" i="0" dirty="0">
              <a:solidFill>
                <a:srgbClr val="2F3941"/>
              </a:solidFill>
              <a:effectLst/>
              <a:latin typeface="Proxima Nova" panose="020B0604020202020204" charset="0"/>
            </a:endParaRPr>
          </a:p>
        </p:txBody>
      </p:sp>
      <p:sp>
        <p:nvSpPr>
          <p:cNvPr id="3" name="Title 2">
            <a:extLst>
              <a:ext uri="{FF2B5EF4-FFF2-40B4-BE49-F238E27FC236}">
                <a16:creationId xmlns:a16="http://schemas.microsoft.com/office/drawing/2014/main" id="{408785F5-1F39-EDC0-FE55-AD1DDAD3E950}"/>
              </a:ext>
            </a:extLst>
          </p:cNvPr>
          <p:cNvSpPr>
            <a:spLocks noGrp="1"/>
          </p:cNvSpPr>
          <p:nvPr>
            <p:ph type="title"/>
          </p:nvPr>
        </p:nvSpPr>
        <p:spPr/>
        <p:txBody>
          <a:bodyPr/>
          <a:lstStyle/>
          <a:p>
            <a:r>
              <a:rPr lang="en-US" b="1" dirty="0">
                <a:solidFill>
                  <a:srgbClr val="2F3941"/>
                </a:solidFill>
                <a:latin typeface="Helvetica" panose="020B0604020202020204" pitchFamily="34" charset="0"/>
              </a:rPr>
              <a:t>Setting Up a New Cosmic Frog Data Source</a:t>
            </a:r>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F33FCBD6-C007-F6DA-9733-9338611F3F71}"/>
              </a:ext>
            </a:extLst>
          </p:cNvPr>
          <p:cNvPicPr>
            <a:picLocks noChangeAspect="1"/>
          </p:cNvPicPr>
          <p:nvPr/>
        </p:nvPicPr>
        <p:blipFill>
          <a:blip r:embed="rId2"/>
          <a:stretch>
            <a:fillRect/>
          </a:stretch>
        </p:blipFill>
        <p:spPr>
          <a:xfrm>
            <a:off x="906351" y="1507650"/>
            <a:ext cx="2592718" cy="1654936"/>
          </a:xfrm>
          <a:prstGeom prst="rect">
            <a:avLst/>
          </a:prstGeom>
          <a:ln>
            <a:solidFill>
              <a:schemeClr val="accent1">
                <a:lumMod val="60000"/>
                <a:lumOff val="40000"/>
              </a:schemeClr>
            </a:solidFill>
          </a:ln>
        </p:spPr>
      </p:pic>
      <p:pic>
        <p:nvPicPr>
          <p:cNvPr id="6" name="Picture 5" descr="Graphical user interface, timeline&#10;&#10;Description automatically generated">
            <a:extLst>
              <a:ext uri="{FF2B5EF4-FFF2-40B4-BE49-F238E27FC236}">
                <a16:creationId xmlns:a16="http://schemas.microsoft.com/office/drawing/2014/main" id="{42B3C5E0-4A88-8023-E41D-7F553E556410}"/>
              </a:ext>
            </a:extLst>
          </p:cNvPr>
          <p:cNvPicPr>
            <a:picLocks noChangeAspect="1"/>
          </p:cNvPicPr>
          <p:nvPr/>
        </p:nvPicPr>
        <p:blipFill rotWithShape="1">
          <a:blip r:embed="rId3"/>
          <a:srcRect t="67605" b="14303"/>
          <a:stretch/>
        </p:blipFill>
        <p:spPr>
          <a:xfrm>
            <a:off x="878850" y="4366833"/>
            <a:ext cx="3415864" cy="389105"/>
          </a:xfrm>
          <a:prstGeom prst="rect">
            <a:avLst/>
          </a:prstGeom>
          <a:ln>
            <a:solidFill>
              <a:schemeClr val="accent1">
                <a:lumMod val="60000"/>
                <a:lumOff val="40000"/>
              </a:schemeClr>
            </a:solidFill>
          </a:ln>
        </p:spPr>
      </p:pic>
      <p:grpSp>
        <p:nvGrpSpPr>
          <p:cNvPr id="7" name="Group 6">
            <a:extLst>
              <a:ext uri="{FF2B5EF4-FFF2-40B4-BE49-F238E27FC236}">
                <a16:creationId xmlns:a16="http://schemas.microsoft.com/office/drawing/2014/main" id="{CF2056B7-DD92-6A9A-F998-1135FD549D1E}"/>
              </a:ext>
            </a:extLst>
          </p:cNvPr>
          <p:cNvGrpSpPr/>
          <p:nvPr/>
        </p:nvGrpSpPr>
        <p:grpSpPr>
          <a:xfrm>
            <a:off x="5012336" y="4046048"/>
            <a:ext cx="2601935" cy="1030676"/>
            <a:chOff x="4317721" y="3745394"/>
            <a:chExt cx="2896177" cy="1187381"/>
          </a:xfrm>
        </p:grpSpPr>
        <p:pic>
          <p:nvPicPr>
            <p:cNvPr id="8" name="Picture 7" descr="Graphical user interface, application&#10;&#10;Description automatically generated">
              <a:extLst>
                <a:ext uri="{FF2B5EF4-FFF2-40B4-BE49-F238E27FC236}">
                  <a16:creationId xmlns:a16="http://schemas.microsoft.com/office/drawing/2014/main" id="{8B4C5398-3975-44E3-9884-BC0F47ED4607}"/>
                </a:ext>
              </a:extLst>
            </p:cNvPr>
            <p:cNvPicPr>
              <a:picLocks noChangeAspect="1"/>
            </p:cNvPicPr>
            <p:nvPr/>
          </p:nvPicPr>
          <p:blipFill>
            <a:blip r:embed="rId4"/>
            <a:stretch>
              <a:fillRect/>
            </a:stretch>
          </p:blipFill>
          <p:spPr>
            <a:xfrm>
              <a:off x="4317721" y="3745394"/>
              <a:ext cx="2896177" cy="1187381"/>
            </a:xfrm>
            <a:prstGeom prst="rect">
              <a:avLst/>
            </a:prstGeom>
            <a:ln>
              <a:solidFill>
                <a:schemeClr val="accent1">
                  <a:lumMod val="60000"/>
                  <a:lumOff val="40000"/>
                </a:schemeClr>
              </a:solidFill>
            </a:ln>
          </p:spPr>
        </p:pic>
        <p:sp>
          <p:nvSpPr>
            <p:cNvPr id="9" name="Rectangle 8">
              <a:extLst>
                <a:ext uri="{FF2B5EF4-FFF2-40B4-BE49-F238E27FC236}">
                  <a16:creationId xmlns:a16="http://schemas.microsoft.com/office/drawing/2014/main" id="{CCABCC64-4552-F928-7193-7818BF012FBA}"/>
                </a:ext>
              </a:extLst>
            </p:cNvPr>
            <p:cNvSpPr/>
            <p:nvPr/>
          </p:nvSpPr>
          <p:spPr>
            <a:xfrm>
              <a:off x="4403558" y="4339084"/>
              <a:ext cx="2763825" cy="159819"/>
            </a:xfrm>
            <a:prstGeom prst="rect">
              <a:avLst/>
            </a:prstGeom>
            <a:solidFill>
              <a:srgbClr val="FFFF00">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Arrow Connector 9">
            <a:extLst>
              <a:ext uri="{FF2B5EF4-FFF2-40B4-BE49-F238E27FC236}">
                <a16:creationId xmlns:a16="http://schemas.microsoft.com/office/drawing/2014/main" id="{BA1C5150-630E-FEDB-B7DC-9BA8B16F8E28}"/>
              </a:ext>
            </a:extLst>
          </p:cNvPr>
          <p:cNvCxnSpPr>
            <a:cxnSpLocks/>
            <a:stCxn id="6" idx="3"/>
            <a:endCxn id="8" idx="1"/>
          </p:cNvCxnSpPr>
          <p:nvPr/>
        </p:nvCxnSpPr>
        <p:spPr>
          <a:xfrm>
            <a:off x="4294714" y="4561386"/>
            <a:ext cx="717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560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2F305-2C40-9CAA-FAEC-5D94E6751F4C}"/>
              </a:ext>
            </a:extLst>
          </p:cNvPr>
          <p:cNvSpPr>
            <a:spLocks noGrp="1"/>
          </p:cNvSpPr>
          <p:nvPr>
            <p:ph type="body" idx="1"/>
          </p:nvPr>
        </p:nvSpPr>
        <p:spPr>
          <a:xfrm>
            <a:off x="311700" y="1152475"/>
            <a:ext cx="8520600" cy="3753354"/>
          </a:xfrm>
        </p:spPr>
        <p:txBody>
          <a:bodyPr>
            <a:normAutofit/>
          </a:bodyPr>
          <a:lstStyle/>
          <a:p>
            <a:r>
              <a:rPr lang="en-US" dirty="0"/>
              <a:t>The input/output tool configuration can now be completed.</a:t>
            </a:r>
          </a:p>
          <a:p>
            <a:r>
              <a:rPr lang="en-US" dirty="0"/>
              <a:t>For input tools, a pop up allows you to build SQL queries for pulling data from the Cosmic Frog model. If using Visual Query Builder, be sure to drag and drop from the latest Anura schema’s drop down (currently v2.5).</a:t>
            </a:r>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499262EE-A542-D610-2946-7A8180104DAC}"/>
              </a:ext>
            </a:extLst>
          </p:cNvPr>
          <p:cNvSpPr>
            <a:spLocks noGrp="1"/>
          </p:cNvSpPr>
          <p:nvPr>
            <p:ph type="title"/>
          </p:nvPr>
        </p:nvSpPr>
        <p:spPr/>
        <p:txBody>
          <a:bodyPr/>
          <a:lstStyle/>
          <a:p>
            <a:r>
              <a:rPr lang="en-US" b="1" dirty="0">
                <a:solidFill>
                  <a:srgbClr val="2F3941"/>
                </a:solidFill>
                <a:latin typeface="Helvetica" panose="020B0604020202020204" pitchFamily="34" charset="0"/>
              </a:rPr>
              <a:t>Setting Up a New Cosmic Frog Data Source</a:t>
            </a:r>
            <a:endParaRPr lang="en-US" dirty="0"/>
          </a:p>
        </p:txBody>
      </p:sp>
      <p:pic>
        <p:nvPicPr>
          <p:cNvPr id="5" name="Picture 4">
            <a:extLst>
              <a:ext uri="{FF2B5EF4-FFF2-40B4-BE49-F238E27FC236}">
                <a16:creationId xmlns:a16="http://schemas.microsoft.com/office/drawing/2014/main" id="{5D437C4C-0070-8153-744B-5319512E3D6F}"/>
              </a:ext>
            </a:extLst>
          </p:cNvPr>
          <p:cNvPicPr>
            <a:picLocks noChangeAspect="1"/>
          </p:cNvPicPr>
          <p:nvPr/>
        </p:nvPicPr>
        <p:blipFill>
          <a:blip r:embed="rId2"/>
          <a:stretch>
            <a:fillRect/>
          </a:stretch>
        </p:blipFill>
        <p:spPr>
          <a:xfrm>
            <a:off x="916318" y="2617081"/>
            <a:ext cx="3354984" cy="1951482"/>
          </a:xfrm>
          <a:prstGeom prst="rect">
            <a:avLst/>
          </a:prstGeom>
          <a:ln>
            <a:solidFill>
              <a:schemeClr val="accent4">
                <a:lumMod val="60000"/>
                <a:lumOff val="40000"/>
              </a:schemeClr>
            </a:solidFill>
          </a:ln>
        </p:spPr>
      </p:pic>
      <p:pic>
        <p:nvPicPr>
          <p:cNvPr id="7" name="Picture 6">
            <a:extLst>
              <a:ext uri="{FF2B5EF4-FFF2-40B4-BE49-F238E27FC236}">
                <a16:creationId xmlns:a16="http://schemas.microsoft.com/office/drawing/2014/main" id="{5ABCBF8E-7B2E-CF81-7497-56C881E6EFDD}"/>
              </a:ext>
            </a:extLst>
          </p:cNvPr>
          <p:cNvPicPr>
            <a:picLocks noChangeAspect="1"/>
          </p:cNvPicPr>
          <p:nvPr/>
        </p:nvPicPr>
        <p:blipFill rotWithShape="1">
          <a:blip r:embed="rId3"/>
          <a:srcRect l="88244" t="78678" r="621"/>
          <a:stretch/>
        </p:blipFill>
        <p:spPr>
          <a:xfrm>
            <a:off x="8265887" y="158442"/>
            <a:ext cx="689046" cy="608250"/>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3698594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5A7B47-6DE7-6EE5-1B0A-D5E58514B623}"/>
              </a:ext>
            </a:extLst>
          </p:cNvPr>
          <p:cNvSpPr>
            <a:spLocks noGrp="1"/>
          </p:cNvSpPr>
          <p:nvPr>
            <p:ph type="body" idx="1"/>
          </p:nvPr>
        </p:nvSpPr>
        <p:spPr/>
        <p:txBody>
          <a:bodyPr/>
          <a:lstStyle/>
          <a:p>
            <a:r>
              <a:rPr lang="en-US" dirty="0"/>
              <a:t>To complete input too setup, check that the SQL editor view does not list the Anura version prefix for the tables. This will assure the query works after any Cosmic Frog version upgrades. It is good practice to use the ‘Test Query’ button.</a:t>
            </a:r>
          </a:p>
          <a:p>
            <a:r>
              <a:rPr lang="en-US" dirty="0"/>
              <a:t>Select ‘OK’. The configuration window should now look similar to this.</a:t>
            </a:r>
          </a:p>
        </p:txBody>
      </p:sp>
      <p:sp>
        <p:nvSpPr>
          <p:cNvPr id="3" name="Title 2">
            <a:extLst>
              <a:ext uri="{FF2B5EF4-FFF2-40B4-BE49-F238E27FC236}">
                <a16:creationId xmlns:a16="http://schemas.microsoft.com/office/drawing/2014/main" id="{609A0222-EA76-1294-B67A-D47FE749ED25}"/>
              </a:ext>
            </a:extLst>
          </p:cNvPr>
          <p:cNvSpPr>
            <a:spLocks noGrp="1"/>
          </p:cNvSpPr>
          <p:nvPr>
            <p:ph type="title"/>
          </p:nvPr>
        </p:nvSpPr>
        <p:spPr/>
        <p:txBody>
          <a:bodyPr/>
          <a:lstStyle/>
          <a:p>
            <a:r>
              <a:rPr lang="en-US" b="1" dirty="0">
                <a:solidFill>
                  <a:srgbClr val="2F3941"/>
                </a:solidFill>
                <a:latin typeface="Helvetica" panose="020B0604020202020204" pitchFamily="34" charset="0"/>
              </a:rPr>
              <a:t>Setting Up a New Cosmic Frog Data Source</a:t>
            </a:r>
            <a:endParaRPr lang="en-US" dirty="0"/>
          </a:p>
        </p:txBody>
      </p:sp>
      <p:pic>
        <p:nvPicPr>
          <p:cNvPr id="7" name="Picture 6">
            <a:extLst>
              <a:ext uri="{FF2B5EF4-FFF2-40B4-BE49-F238E27FC236}">
                <a16:creationId xmlns:a16="http://schemas.microsoft.com/office/drawing/2014/main" id="{3E8B02FA-5012-8AD2-851D-CB4808C6BE5D}"/>
              </a:ext>
            </a:extLst>
          </p:cNvPr>
          <p:cNvPicPr>
            <a:picLocks noChangeAspect="1"/>
          </p:cNvPicPr>
          <p:nvPr/>
        </p:nvPicPr>
        <p:blipFill rotWithShape="1">
          <a:blip r:embed="rId2"/>
          <a:srcRect l="88244" t="78678" r="621"/>
          <a:stretch/>
        </p:blipFill>
        <p:spPr>
          <a:xfrm>
            <a:off x="8265887" y="158442"/>
            <a:ext cx="689046" cy="608250"/>
          </a:xfrm>
          <a:prstGeom prst="rect">
            <a:avLst/>
          </a:prstGeom>
          <a:ln>
            <a:solidFill>
              <a:schemeClr val="accent1">
                <a:lumMod val="60000"/>
                <a:lumOff val="40000"/>
              </a:schemeClr>
            </a:solidFill>
          </a:ln>
        </p:spPr>
      </p:pic>
      <p:pic>
        <p:nvPicPr>
          <p:cNvPr id="12" name="Picture 11">
            <a:extLst>
              <a:ext uri="{FF2B5EF4-FFF2-40B4-BE49-F238E27FC236}">
                <a16:creationId xmlns:a16="http://schemas.microsoft.com/office/drawing/2014/main" id="{89968672-2C53-E28A-45B9-61A6D03F9F98}"/>
              </a:ext>
            </a:extLst>
          </p:cNvPr>
          <p:cNvPicPr>
            <a:picLocks noChangeAspect="1"/>
          </p:cNvPicPr>
          <p:nvPr/>
        </p:nvPicPr>
        <p:blipFill>
          <a:blip r:embed="rId3"/>
          <a:stretch>
            <a:fillRect/>
          </a:stretch>
        </p:blipFill>
        <p:spPr>
          <a:xfrm>
            <a:off x="1103467" y="2865078"/>
            <a:ext cx="2187175" cy="2122344"/>
          </a:xfrm>
          <a:prstGeom prst="rect">
            <a:avLst/>
          </a:prstGeom>
          <a:ln>
            <a:solidFill>
              <a:schemeClr val="accent4">
                <a:lumMod val="60000"/>
                <a:lumOff val="40000"/>
              </a:schemeClr>
            </a:solidFill>
          </a:ln>
        </p:spPr>
      </p:pic>
      <p:pic>
        <p:nvPicPr>
          <p:cNvPr id="14" name="Picture 13">
            <a:extLst>
              <a:ext uri="{FF2B5EF4-FFF2-40B4-BE49-F238E27FC236}">
                <a16:creationId xmlns:a16="http://schemas.microsoft.com/office/drawing/2014/main" id="{E4EE53B6-2A93-1F5F-6AD6-F3DA0FD19A17}"/>
              </a:ext>
            </a:extLst>
          </p:cNvPr>
          <p:cNvPicPr>
            <a:picLocks noChangeAspect="1"/>
          </p:cNvPicPr>
          <p:nvPr/>
        </p:nvPicPr>
        <p:blipFill>
          <a:blip r:embed="rId4"/>
          <a:stretch>
            <a:fillRect/>
          </a:stretch>
        </p:blipFill>
        <p:spPr>
          <a:xfrm>
            <a:off x="3719397" y="2860675"/>
            <a:ext cx="3304659" cy="2024104"/>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86917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BFF10E-3EC7-AFD2-2580-610D823902B5}"/>
              </a:ext>
            </a:extLst>
          </p:cNvPr>
          <p:cNvSpPr>
            <a:spLocks noGrp="1"/>
          </p:cNvSpPr>
          <p:nvPr>
            <p:ph type="body" idx="1"/>
          </p:nvPr>
        </p:nvSpPr>
        <p:spPr/>
        <p:txBody>
          <a:bodyPr/>
          <a:lstStyle/>
          <a:p>
            <a:r>
              <a:rPr lang="en-US" dirty="0"/>
              <a:t>For output tools, a window that requires you to manually enter the name of the Cosmic Frog table that you are trying to write into will pop up. Enter the table name (lower-cased) in the indicated field.</a:t>
            </a:r>
          </a:p>
          <a:p>
            <a:r>
              <a:rPr lang="en-US" dirty="0"/>
              <a:t>Select “OK”. The configuration window should now look similar to this.</a:t>
            </a:r>
          </a:p>
          <a:p>
            <a:endParaRPr lang="en-US" dirty="0"/>
          </a:p>
        </p:txBody>
      </p:sp>
      <p:sp>
        <p:nvSpPr>
          <p:cNvPr id="3" name="Title 2">
            <a:extLst>
              <a:ext uri="{FF2B5EF4-FFF2-40B4-BE49-F238E27FC236}">
                <a16:creationId xmlns:a16="http://schemas.microsoft.com/office/drawing/2014/main" id="{6A839BDA-74B3-36C2-4CF3-08D4E18C91CC}"/>
              </a:ext>
            </a:extLst>
          </p:cNvPr>
          <p:cNvSpPr>
            <a:spLocks noGrp="1"/>
          </p:cNvSpPr>
          <p:nvPr>
            <p:ph type="title"/>
          </p:nvPr>
        </p:nvSpPr>
        <p:spPr/>
        <p:txBody>
          <a:bodyPr/>
          <a:lstStyle/>
          <a:p>
            <a:r>
              <a:rPr lang="en-US" b="1" dirty="0">
                <a:solidFill>
                  <a:srgbClr val="2F3941"/>
                </a:solidFill>
                <a:latin typeface="Helvetica" panose="020B0604020202020204" pitchFamily="34" charset="0"/>
              </a:rPr>
              <a:t>Setting Up a New Cosmic Frog Data Source</a:t>
            </a:r>
            <a:endParaRPr lang="en-US" dirty="0"/>
          </a:p>
        </p:txBody>
      </p:sp>
      <p:pic>
        <p:nvPicPr>
          <p:cNvPr id="6" name="Picture 5">
            <a:extLst>
              <a:ext uri="{FF2B5EF4-FFF2-40B4-BE49-F238E27FC236}">
                <a16:creationId xmlns:a16="http://schemas.microsoft.com/office/drawing/2014/main" id="{5AF034B9-556F-91AC-D8AF-C796EB902E23}"/>
              </a:ext>
            </a:extLst>
          </p:cNvPr>
          <p:cNvPicPr>
            <a:picLocks noChangeAspect="1"/>
          </p:cNvPicPr>
          <p:nvPr/>
        </p:nvPicPr>
        <p:blipFill rotWithShape="1">
          <a:blip r:embed="rId2"/>
          <a:srcRect b="10343"/>
          <a:stretch/>
        </p:blipFill>
        <p:spPr>
          <a:xfrm>
            <a:off x="8265887" y="158442"/>
            <a:ext cx="689046" cy="625798"/>
          </a:xfrm>
          <a:prstGeom prst="rect">
            <a:avLst/>
          </a:prstGeom>
          <a:ln>
            <a:solidFill>
              <a:schemeClr val="accent4">
                <a:lumMod val="60000"/>
                <a:lumOff val="40000"/>
              </a:schemeClr>
            </a:solidFill>
          </a:ln>
        </p:spPr>
      </p:pic>
      <p:pic>
        <p:nvPicPr>
          <p:cNvPr id="8" name="Picture 7">
            <a:extLst>
              <a:ext uri="{FF2B5EF4-FFF2-40B4-BE49-F238E27FC236}">
                <a16:creationId xmlns:a16="http://schemas.microsoft.com/office/drawing/2014/main" id="{122E045C-3FE8-F3F9-B514-DBEB43C2D4C5}"/>
              </a:ext>
            </a:extLst>
          </p:cNvPr>
          <p:cNvPicPr>
            <a:picLocks noChangeAspect="1"/>
          </p:cNvPicPr>
          <p:nvPr/>
        </p:nvPicPr>
        <p:blipFill>
          <a:blip r:embed="rId3"/>
          <a:stretch>
            <a:fillRect/>
          </a:stretch>
        </p:blipFill>
        <p:spPr>
          <a:xfrm>
            <a:off x="4633430" y="2571750"/>
            <a:ext cx="2576772" cy="2405344"/>
          </a:xfrm>
          <a:prstGeom prst="rect">
            <a:avLst/>
          </a:prstGeom>
          <a:ln>
            <a:solidFill>
              <a:schemeClr val="accent4">
                <a:lumMod val="60000"/>
                <a:lumOff val="40000"/>
              </a:schemeClr>
            </a:solidFill>
          </a:ln>
        </p:spPr>
      </p:pic>
      <p:pic>
        <p:nvPicPr>
          <p:cNvPr id="9" name="Picture 8">
            <a:extLst>
              <a:ext uri="{FF2B5EF4-FFF2-40B4-BE49-F238E27FC236}">
                <a16:creationId xmlns:a16="http://schemas.microsoft.com/office/drawing/2014/main" id="{E6F38876-FB96-A5CB-F8E0-4EBE35FCB45B}"/>
              </a:ext>
            </a:extLst>
          </p:cNvPr>
          <p:cNvPicPr>
            <a:picLocks noChangeAspect="1"/>
          </p:cNvPicPr>
          <p:nvPr/>
        </p:nvPicPr>
        <p:blipFill>
          <a:blip r:embed="rId4"/>
          <a:stretch>
            <a:fillRect/>
          </a:stretch>
        </p:blipFill>
        <p:spPr>
          <a:xfrm>
            <a:off x="1195829" y="2860675"/>
            <a:ext cx="2231451" cy="1644227"/>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2443623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6472" b="5209"/>
          <a:stretch/>
        </p:blipFill>
        <p:spPr>
          <a:xfrm>
            <a:off x="0" y="0"/>
            <a:ext cx="9144000" cy="5107851"/>
          </a:xfrm>
          <a:prstGeom prst="rect">
            <a:avLst/>
          </a:prstGeom>
          <a:noFill/>
          <a:ln>
            <a:noFill/>
          </a:ln>
        </p:spPr>
      </p:pic>
      <p:pic>
        <p:nvPicPr>
          <p:cNvPr id="63" name="Google Shape;63;p14"/>
          <p:cNvPicPr preferRelativeResize="0"/>
          <p:nvPr/>
        </p:nvPicPr>
        <p:blipFill rotWithShape="1">
          <a:blip r:embed="rId4">
            <a:alphaModFix/>
          </a:blip>
          <a:srcRect/>
          <a:stretch/>
        </p:blipFill>
        <p:spPr>
          <a:xfrm>
            <a:off x="0" y="-21058"/>
            <a:ext cx="9144000" cy="5143500"/>
          </a:xfrm>
          <a:prstGeom prst="rect">
            <a:avLst/>
          </a:prstGeom>
          <a:noFill/>
          <a:ln>
            <a:noFill/>
          </a:ln>
        </p:spPr>
      </p:pic>
      <p:pic>
        <p:nvPicPr>
          <p:cNvPr id="64" name="Google Shape;64;p14"/>
          <p:cNvPicPr preferRelativeResize="0"/>
          <p:nvPr/>
        </p:nvPicPr>
        <p:blipFill rotWithShape="1">
          <a:blip r:embed="rId5">
            <a:alphaModFix/>
          </a:blip>
          <a:srcRect/>
          <a:stretch/>
        </p:blipFill>
        <p:spPr>
          <a:xfrm>
            <a:off x="6925626" y="4136227"/>
            <a:ext cx="1963676" cy="794349"/>
          </a:xfrm>
          <a:prstGeom prst="rect">
            <a:avLst/>
          </a:prstGeom>
          <a:noFill/>
          <a:ln>
            <a:noFill/>
          </a:ln>
        </p:spPr>
      </p:pic>
      <p:sp>
        <p:nvSpPr>
          <p:cNvPr id="66" name="Google Shape;66;p14"/>
          <p:cNvSpPr txBox="1">
            <a:spLocks noGrp="1"/>
          </p:cNvSpPr>
          <p:nvPr>
            <p:ph type="ctrTitle"/>
          </p:nvPr>
        </p:nvSpPr>
        <p:spPr>
          <a:xfrm>
            <a:off x="788836" y="1293839"/>
            <a:ext cx="3249764" cy="2130009"/>
          </a:xfrm>
          <a:prstGeom prst="rect">
            <a:avLst/>
          </a:prstGeom>
          <a:noFill/>
          <a:ln>
            <a:noFill/>
          </a:ln>
        </p:spPr>
        <p:txBody>
          <a:bodyPr spcFirstLastPara="1" wrap="square" lIns="91425" tIns="91425" rIns="91425" bIns="91425" anchor="t" anchorCtr="0">
            <a:noAutofit/>
          </a:bodyPr>
          <a:lstStyle/>
          <a:p>
            <a:pPr algn="l"/>
            <a:r>
              <a:rPr lang="en-US" sz="3200" dirty="0">
                <a:solidFill>
                  <a:srgbClr val="FFFFFF"/>
                </a:solidFill>
              </a:rPr>
              <a:t>Creating Saved Connections</a:t>
            </a:r>
            <a:br>
              <a:rPr lang="en-US" sz="3200" dirty="0">
                <a:solidFill>
                  <a:srgbClr val="FFFFFF"/>
                </a:solidFill>
              </a:rPr>
            </a:br>
            <a:endParaRPr lang="en-US" sz="3200" dirty="0">
              <a:solidFill>
                <a:srgbClr val="FFFFFF"/>
              </a:solidFill>
            </a:endParaRPr>
          </a:p>
        </p:txBody>
      </p:sp>
    </p:spTree>
    <p:extLst>
      <p:ext uri="{BB962C8B-B14F-4D97-AF65-F5344CB8AC3E}">
        <p14:creationId xmlns:p14="http://schemas.microsoft.com/office/powerpoint/2010/main" val="3933064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16F2A8-D3B2-391E-2D3B-280A564D3128}"/>
              </a:ext>
            </a:extLst>
          </p:cNvPr>
          <p:cNvSpPr>
            <a:spLocks noGrp="1"/>
          </p:cNvSpPr>
          <p:nvPr>
            <p:ph type="body" idx="1"/>
          </p:nvPr>
        </p:nvSpPr>
        <p:spPr/>
        <p:txBody>
          <a:bodyPr>
            <a:normAutofit fontScale="85000" lnSpcReduction="20000"/>
          </a:bodyPr>
          <a:lstStyle/>
          <a:p>
            <a:r>
              <a:rPr lang="en-US" dirty="0"/>
              <a:t>Saved Connections are recommended when managing several data pulls/pushes to Cosmic Frog models.</a:t>
            </a:r>
          </a:p>
          <a:p>
            <a:r>
              <a:rPr lang="en-US" dirty="0"/>
              <a:t>Saved Connections are created by assigning an existing Data Source.</a:t>
            </a:r>
          </a:p>
          <a:p>
            <a:pPr lvl="1"/>
            <a:r>
              <a:rPr lang="en-US" dirty="0"/>
              <a:t>See the ‘Setting Up a New Cosmic Frog Data Source’ section.</a:t>
            </a:r>
          </a:p>
          <a:p>
            <a:r>
              <a:rPr lang="en-US" dirty="0"/>
              <a:t>Saved Connections require extra setup but are later easier to manage within the Alteryx tools. See example below of a Saved Connection in an input tool. </a:t>
            </a:r>
          </a:p>
          <a:p>
            <a:pPr lvl="1"/>
            <a:r>
              <a:rPr lang="en-US" dirty="0"/>
              <a:t>Saved connections will always have the ‘aka:’ prefix in Alteryx tools.</a:t>
            </a:r>
          </a:p>
          <a:p>
            <a:endParaRPr lang="en-US" dirty="0"/>
          </a:p>
          <a:p>
            <a:endParaRPr lang="en-US" dirty="0"/>
          </a:p>
          <a:p>
            <a:endParaRPr lang="en-US" dirty="0"/>
          </a:p>
          <a:p>
            <a:endParaRPr lang="en-US" dirty="0"/>
          </a:p>
          <a:p>
            <a:r>
              <a:rPr lang="en-US" dirty="0"/>
              <a:t>Reusing Saved Connection names is handy when sharing workflows between multiple users or updating workflows to point to new models. See ‘Reuse A Saved Connection Name’ section.</a:t>
            </a:r>
          </a:p>
          <a:p>
            <a:endParaRPr lang="en-US" dirty="0"/>
          </a:p>
        </p:txBody>
      </p:sp>
      <p:sp>
        <p:nvSpPr>
          <p:cNvPr id="3" name="Title 2">
            <a:extLst>
              <a:ext uri="{FF2B5EF4-FFF2-40B4-BE49-F238E27FC236}">
                <a16:creationId xmlns:a16="http://schemas.microsoft.com/office/drawing/2014/main" id="{133FD161-0892-D356-60A0-65EDADCA0BDE}"/>
              </a:ext>
            </a:extLst>
          </p:cNvPr>
          <p:cNvSpPr>
            <a:spLocks noGrp="1"/>
          </p:cNvSpPr>
          <p:nvPr>
            <p:ph type="title"/>
          </p:nvPr>
        </p:nvSpPr>
        <p:spPr/>
        <p:txBody>
          <a:bodyPr/>
          <a:lstStyle/>
          <a:p>
            <a:r>
              <a:rPr lang="en-US" dirty="0"/>
              <a:t>Creating Saved Connections</a:t>
            </a:r>
          </a:p>
        </p:txBody>
      </p:sp>
      <p:pic>
        <p:nvPicPr>
          <p:cNvPr id="4" name="Picture 3">
            <a:extLst>
              <a:ext uri="{FF2B5EF4-FFF2-40B4-BE49-F238E27FC236}">
                <a16:creationId xmlns:a16="http://schemas.microsoft.com/office/drawing/2014/main" id="{CECD71B1-7D16-87AF-3DF1-278B467E9C25}"/>
              </a:ext>
            </a:extLst>
          </p:cNvPr>
          <p:cNvPicPr>
            <a:picLocks noChangeAspect="1"/>
          </p:cNvPicPr>
          <p:nvPr/>
        </p:nvPicPr>
        <p:blipFill>
          <a:blip r:embed="rId3"/>
          <a:stretch>
            <a:fillRect/>
          </a:stretch>
        </p:blipFill>
        <p:spPr>
          <a:xfrm>
            <a:off x="1320732" y="2781201"/>
            <a:ext cx="1886862" cy="663040"/>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1443266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16F2A8-D3B2-391E-2D3B-280A564D3128}"/>
              </a:ext>
            </a:extLst>
          </p:cNvPr>
          <p:cNvSpPr>
            <a:spLocks noGrp="1"/>
          </p:cNvSpPr>
          <p:nvPr>
            <p:ph type="body" idx="1"/>
          </p:nvPr>
        </p:nvSpPr>
        <p:spPr/>
        <p:txBody>
          <a:bodyPr/>
          <a:lstStyle/>
          <a:p>
            <a:r>
              <a:rPr lang="en-US" dirty="0"/>
              <a:t>To create a new Saved Connection, navigate to the ‘Manage Data Connections’ screen. Click on “Other” in the “Add Connection” drop-down menu.</a:t>
            </a:r>
          </a:p>
          <a:p>
            <a:endParaRPr lang="en-US" dirty="0"/>
          </a:p>
          <a:p>
            <a:endParaRPr lang="en-US" dirty="0"/>
          </a:p>
        </p:txBody>
      </p:sp>
      <p:sp>
        <p:nvSpPr>
          <p:cNvPr id="3" name="Title 2">
            <a:extLst>
              <a:ext uri="{FF2B5EF4-FFF2-40B4-BE49-F238E27FC236}">
                <a16:creationId xmlns:a16="http://schemas.microsoft.com/office/drawing/2014/main" id="{133FD161-0892-D356-60A0-65EDADCA0BDE}"/>
              </a:ext>
            </a:extLst>
          </p:cNvPr>
          <p:cNvSpPr>
            <a:spLocks noGrp="1"/>
          </p:cNvSpPr>
          <p:nvPr>
            <p:ph type="title"/>
          </p:nvPr>
        </p:nvSpPr>
        <p:spPr/>
        <p:txBody>
          <a:bodyPr/>
          <a:lstStyle/>
          <a:p>
            <a:r>
              <a:rPr lang="en-US" dirty="0"/>
              <a:t>Creating Saved Connections</a:t>
            </a:r>
          </a:p>
        </p:txBody>
      </p:sp>
      <p:pic>
        <p:nvPicPr>
          <p:cNvPr id="5" name="Picture 4" descr="Graphical user interface, text, application&#10;&#10;Description automatically generated">
            <a:extLst>
              <a:ext uri="{FF2B5EF4-FFF2-40B4-BE49-F238E27FC236}">
                <a16:creationId xmlns:a16="http://schemas.microsoft.com/office/drawing/2014/main" id="{EAE77CF5-1DDB-8796-BFFD-A2BCEAAAD0DC}"/>
              </a:ext>
            </a:extLst>
          </p:cNvPr>
          <p:cNvPicPr>
            <a:picLocks noChangeAspect="1"/>
          </p:cNvPicPr>
          <p:nvPr/>
        </p:nvPicPr>
        <p:blipFill>
          <a:blip r:embed="rId2"/>
          <a:stretch>
            <a:fillRect/>
          </a:stretch>
        </p:blipFill>
        <p:spPr>
          <a:xfrm>
            <a:off x="900795" y="2313811"/>
            <a:ext cx="1954328" cy="1843489"/>
          </a:xfrm>
          <a:prstGeom prst="rect">
            <a:avLst/>
          </a:prstGeom>
          <a:ln>
            <a:solidFill>
              <a:schemeClr val="accent4">
                <a:lumMod val="60000"/>
                <a:lumOff val="40000"/>
              </a:schemeClr>
            </a:solidFill>
          </a:ln>
        </p:spPr>
      </p:pic>
      <p:pic>
        <p:nvPicPr>
          <p:cNvPr id="6" name="Picture 5">
            <a:extLst>
              <a:ext uri="{FF2B5EF4-FFF2-40B4-BE49-F238E27FC236}">
                <a16:creationId xmlns:a16="http://schemas.microsoft.com/office/drawing/2014/main" id="{F510AC65-E039-AD06-EAEF-55245C5394BF}"/>
              </a:ext>
            </a:extLst>
          </p:cNvPr>
          <p:cNvPicPr>
            <a:picLocks noChangeAspect="1"/>
          </p:cNvPicPr>
          <p:nvPr/>
        </p:nvPicPr>
        <p:blipFill rotWithShape="1">
          <a:blip r:embed="rId3"/>
          <a:srcRect b="10418"/>
          <a:stretch/>
        </p:blipFill>
        <p:spPr>
          <a:xfrm>
            <a:off x="3132699" y="2313811"/>
            <a:ext cx="3627411" cy="889429"/>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596504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F4D5FE-4BD6-34B9-E707-0A38FC04B34A}"/>
              </a:ext>
            </a:extLst>
          </p:cNvPr>
          <p:cNvSpPr>
            <a:spLocks noGrp="1"/>
          </p:cNvSpPr>
          <p:nvPr>
            <p:ph type="body" idx="1"/>
          </p:nvPr>
        </p:nvSpPr>
        <p:spPr/>
        <p:txBody>
          <a:bodyPr/>
          <a:lstStyle/>
          <a:p>
            <a:r>
              <a:rPr lang="en-US" dirty="0"/>
              <a:t>Name the new saved connection, select “User” from the “Type” drop-down and then click on the down arrow of the “Connection String” to select:</a:t>
            </a:r>
          </a:p>
          <a:p>
            <a:pPr lvl="1"/>
            <a:r>
              <a:rPr lang="en-US" dirty="0"/>
              <a:t>“ODBC…” if setting up a connection to use with input tools</a:t>
            </a:r>
          </a:p>
          <a:p>
            <a:pPr lvl="1"/>
            <a:r>
              <a:rPr lang="en-US" dirty="0"/>
              <a:t>“PostgreSQL Bulk….” if setting up a connection to use with output tools. This greatly reduces upload time.</a:t>
            </a:r>
          </a:p>
          <a:p>
            <a:pPr lvl="1"/>
            <a:r>
              <a:rPr lang="en-US" dirty="0"/>
              <a:t>The same Data Source can be used with multiple saved connections. </a:t>
            </a:r>
          </a:p>
          <a:p>
            <a:pPr lvl="1"/>
            <a:r>
              <a:rPr lang="en-US" dirty="0"/>
              <a:t>Recommendation is to indicate in the Saved Connection name which are type ‘Bulk’</a:t>
            </a:r>
          </a:p>
          <a:p>
            <a:pPr lvl="1"/>
            <a:endParaRPr lang="en-US" dirty="0"/>
          </a:p>
          <a:p>
            <a:endParaRPr lang="en-US" dirty="0"/>
          </a:p>
        </p:txBody>
      </p:sp>
      <p:sp>
        <p:nvSpPr>
          <p:cNvPr id="3" name="Title 2">
            <a:extLst>
              <a:ext uri="{FF2B5EF4-FFF2-40B4-BE49-F238E27FC236}">
                <a16:creationId xmlns:a16="http://schemas.microsoft.com/office/drawing/2014/main" id="{B93E9D9C-A855-5BED-7994-084920FE4F6A}"/>
              </a:ext>
            </a:extLst>
          </p:cNvPr>
          <p:cNvSpPr>
            <a:spLocks noGrp="1"/>
          </p:cNvSpPr>
          <p:nvPr>
            <p:ph type="title"/>
          </p:nvPr>
        </p:nvSpPr>
        <p:spPr/>
        <p:txBody>
          <a:bodyPr/>
          <a:lstStyle/>
          <a:p>
            <a:r>
              <a:rPr lang="en-US" dirty="0"/>
              <a:t>Creating Saved Connections</a:t>
            </a:r>
          </a:p>
        </p:txBody>
      </p:sp>
      <p:pic>
        <p:nvPicPr>
          <p:cNvPr id="6" name="Picture 5">
            <a:extLst>
              <a:ext uri="{FF2B5EF4-FFF2-40B4-BE49-F238E27FC236}">
                <a16:creationId xmlns:a16="http://schemas.microsoft.com/office/drawing/2014/main" id="{DD228934-3376-16BD-F1BC-56D9D2F44087}"/>
              </a:ext>
            </a:extLst>
          </p:cNvPr>
          <p:cNvPicPr>
            <a:picLocks noChangeAspect="1"/>
          </p:cNvPicPr>
          <p:nvPr/>
        </p:nvPicPr>
        <p:blipFill>
          <a:blip r:embed="rId2"/>
          <a:stretch>
            <a:fillRect/>
          </a:stretch>
        </p:blipFill>
        <p:spPr>
          <a:xfrm>
            <a:off x="1369574" y="3223910"/>
            <a:ext cx="2612241" cy="1774352"/>
          </a:xfrm>
          <a:prstGeom prst="rect">
            <a:avLst/>
          </a:prstGeom>
          <a:ln>
            <a:solidFill>
              <a:schemeClr val="accent4">
                <a:lumMod val="60000"/>
                <a:lumOff val="40000"/>
              </a:schemeClr>
            </a:solidFill>
          </a:ln>
        </p:spPr>
      </p:pic>
      <p:pic>
        <p:nvPicPr>
          <p:cNvPr id="12" name="Picture 11">
            <a:extLst>
              <a:ext uri="{FF2B5EF4-FFF2-40B4-BE49-F238E27FC236}">
                <a16:creationId xmlns:a16="http://schemas.microsoft.com/office/drawing/2014/main" id="{1FD9AC4E-F069-6C31-AC77-D8F6421363D5}"/>
              </a:ext>
            </a:extLst>
          </p:cNvPr>
          <p:cNvPicPr>
            <a:picLocks noChangeAspect="1"/>
          </p:cNvPicPr>
          <p:nvPr/>
        </p:nvPicPr>
        <p:blipFill>
          <a:blip r:embed="rId3"/>
          <a:stretch>
            <a:fillRect/>
          </a:stretch>
        </p:blipFill>
        <p:spPr>
          <a:xfrm>
            <a:off x="4732939" y="3223910"/>
            <a:ext cx="2603573" cy="1774352"/>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1522204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8C202C-2C4B-9FE1-DF01-6DEBFB687C69}"/>
              </a:ext>
            </a:extLst>
          </p:cNvPr>
          <p:cNvSpPr>
            <a:spLocks noGrp="1"/>
          </p:cNvSpPr>
          <p:nvPr>
            <p:ph type="body" idx="1"/>
          </p:nvPr>
        </p:nvSpPr>
        <p:spPr/>
        <p:txBody>
          <a:bodyPr/>
          <a:lstStyle/>
          <a:p>
            <a:r>
              <a:rPr lang="en-US" dirty="0"/>
              <a:t>In the new pop up, in the “Data Source Name” drop-down, select a Data source of the newly created saved connection. </a:t>
            </a:r>
          </a:p>
          <a:p>
            <a:r>
              <a:rPr lang="en-US" dirty="0"/>
              <a:t>Fill out again all the highlighted fields and click “OK”.</a:t>
            </a:r>
          </a:p>
          <a:p>
            <a:pPr lvl="1"/>
            <a:r>
              <a:rPr lang="en-US" dirty="0"/>
              <a:t>This is the same connection information required when setting up the Data Source. This can be copied from the Cosmic Frog Cloud Storage section.</a:t>
            </a:r>
          </a:p>
          <a:p>
            <a:pPr lvl="1"/>
            <a:r>
              <a:rPr lang="en-US" dirty="0"/>
              <a:t>Additional information is required on this screen when configuring a Bulk connection.</a:t>
            </a:r>
          </a:p>
        </p:txBody>
      </p:sp>
      <p:sp>
        <p:nvSpPr>
          <p:cNvPr id="3" name="Title 2">
            <a:extLst>
              <a:ext uri="{FF2B5EF4-FFF2-40B4-BE49-F238E27FC236}">
                <a16:creationId xmlns:a16="http://schemas.microsoft.com/office/drawing/2014/main" id="{BAAE5E22-D15F-849B-00EE-4AAD6648992C}"/>
              </a:ext>
            </a:extLst>
          </p:cNvPr>
          <p:cNvSpPr>
            <a:spLocks noGrp="1"/>
          </p:cNvSpPr>
          <p:nvPr>
            <p:ph type="title"/>
          </p:nvPr>
        </p:nvSpPr>
        <p:spPr/>
        <p:txBody>
          <a:bodyPr/>
          <a:lstStyle/>
          <a:p>
            <a:r>
              <a:rPr lang="en-US" dirty="0"/>
              <a:t>Creating Saved Connections</a:t>
            </a:r>
          </a:p>
        </p:txBody>
      </p:sp>
      <p:pic>
        <p:nvPicPr>
          <p:cNvPr id="6" name="Picture 5">
            <a:extLst>
              <a:ext uri="{FF2B5EF4-FFF2-40B4-BE49-F238E27FC236}">
                <a16:creationId xmlns:a16="http://schemas.microsoft.com/office/drawing/2014/main" id="{D392EAD5-F89D-F271-C747-43F71A430083}"/>
              </a:ext>
            </a:extLst>
          </p:cNvPr>
          <p:cNvPicPr>
            <a:picLocks noChangeAspect="1"/>
          </p:cNvPicPr>
          <p:nvPr/>
        </p:nvPicPr>
        <p:blipFill>
          <a:blip r:embed="rId2"/>
          <a:stretch>
            <a:fillRect/>
          </a:stretch>
        </p:blipFill>
        <p:spPr>
          <a:xfrm>
            <a:off x="1288726" y="3043505"/>
            <a:ext cx="2897164" cy="1160977"/>
          </a:xfrm>
          <a:prstGeom prst="rect">
            <a:avLst/>
          </a:prstGeom>
          <a:ln>
            <a:solidFill>
              <a:schemeClr val="accent4">
                <a:lumMod val="60000"/>
                <a:lumOff val="40000"/>
              </a:schemeClr>
            </a:solidFill>
          </a:ln>
        </p:spPr>
      </p:pic>
      <p:pic>
        <p:nvPicPr>
          <p:cNvPr id="7" name="Picture 6">
            <a:extLst>
              <a:ext uri="{FF2B5EF4-FFF2-40B4-BE49-F238E27FC236}">
                <a16:creationId xmlns:a16="http://schemas.microsoft.com/office/drawing/2014/main" id="{155CD049-9F78-5A1E-3662-B6796D2F4ECF}"/>
              </a:ext>
            </a:extLst>
          </p:cNvPr>
          <p:cNvPicPr>
            <a:picLocks noChangeAspect="1"/>
          </p:cNvPicPr>
          <p:nvPr/>
        </p:nvPicPr>
        <p:blipFill>
          <a:blip r:embed="rId3"/>
          <a:stretch>
            <a:fillRect/>
          </a:stretch>
        </p:blipFill>
        <p:spPr>
          <a:xfrm>
            <a:off x="4798882" y="3043505"/>
            <a:ext cx="2451004" cy="1850268"/>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350124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D25923-187C-D0C3-EE48-61C0A89725D7}"/>
              </a:ext>
            </a:extLst>
          </p:cNvPr>
          <p:cNvSpPr>
            <a:spLocks noGrp="1"/>
          </p:cNvSpPr>
          <p:nvPr>
            <p:ph type="body" idx="1"/>
          </p:nvPr>
        </p:nvSpPr>
        <p:spPr/>
        <p:txBody>
          <a:bodyPr/>
          <a:lstStyle/>
          <a:p>
            <a:r>
              <a:rPr lang="en-US" dirty="0"/>
              <a:t>This leads to a populated connection string, after which you will need to click “Save”. Then click on the newly created connection and close the window.</a:t>
            </a:r>
          </a:p>
          <a:p>
            <a:endParaRPr lang="en-US" dirty="0"/>
          </a:p>
        </p:txBody>
      </p:sp>
      <p:sp>
        <p:nvSpPr>
          <p:cNvPr id="3" name="Title 2">
            <a:extLst>
              <a:ext uri="{FF2B5EF4-FFF2-40B4-BE49-F238E27FC236}">
                <a16:creationId xmlns:a16="http://schemas.microsoft.com/office/drawing/2014/main" id="{00DF6A97-3C19-D893-F48B-FB3EA2808DEC}"/>
              </a:ext>
            </a:extLst>
          </p:cNvPr>
          <p:cNvSpPr>
            <a:spLocks noGrp="1"/>
          </p:cNvSpPr>
          <p:nvPr>
            <p:ph type="title"/>
          </p:nvPr>
        </p:nvSpPr>
        <p:spPr/>
        <p:txBody>
          <a:bodyPr/>
          <a:lstStyle/>
          <a:p>
            <a:r>
              <a:rPr lang="en-US" dirty="0"/>
              <a:t>Creating Saved Connections</a:t>
            </a:r>
          </a:p>
        </p:txBody>
      </p:sp>
      <p:pic>
        <p:nvPicPr>
          <p:cNvPr id="6" name="Picture 5">
            <a:extLst>
              <a:ext uri="{FF2B5EF4-FFF2-40B4-BE49-F238E27FC236}">
                <a16:creationId xmlns:a16="http://schemas.microsoft.com/office/drawing/2014/main" id="{A52EC2C1-C90D-CAB9-BACF-69F417D5BFA0}"/>
              </a:ext>
            </a:extLst>
          </p:cNvPr>
          <p:cNvPicPr>
            <a:picLocks noChangeAspect="1"/>
          </p:cNvPicPr>
          <p:nvPr/>
        </p:nvPicPr>
        <p:blipFill>
          <a:blip r:embed="rId2"/>
          <a:stretch>
            <a:fillRect/>
          </a:stretch>
        </p:blipFill>
        <p:spPr>
          <a:xfrm>
            <a:off x="900923" y="1969646"/>
            <a:ext cx="3265453" cy="2857748"/>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2152023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6472" b="5209"/>
          <a:stretch/>
        </p:blipFill>
        <p:spPr>
          <a:xfrm>
            <a:off x="0" y="0"/>
            <a:ext cx="9144000" cy="5107851"/>
          </a:xfrm>
          <a:prstGeom prst="rect">
            <a:avLst/>
          </a:prstGeom>
          <a:noFill/>
          <a:ln>
            <a:noFill/>
          </a:ln>
        </p:spPr>
      </p:pic>
      <p:pic>
        <p:nvPicPr>
          <p:cNvPr id="63" name="Google Shape;63;p14"/>
          <p:cNvPicPr preferRelativeResize="0"/>
          <p:nvPr/>
        </p:nvPicPr>
        <p:blipFill rotWithShape="1">
          <a:blip r:embed="rId4">
            <a:alphaModFix/>
          </a:blip>
          <a:srcRect/>
          <a:stretch/>
        </p:blipFill>
        <p:spPr>
          <a:xfrm>
            <a:off x="0" y="-21058"/>
            <a:ext cx="9144000" cy="5143500"/>
          </a:xfrm>
          <a:prstGeom prst="rect">
            <a:avLst/>
          </a:prstGeom>
          <a:noFill/>
          <a:ln>
            <a:noFill/>
          </a:ln>
        </p:spPr>
      </p:pic>
      <p:pic>
        <p:nvPicPr>
          <p:cNvPr id="64" name="Google Shape;64;p14"/>
          <p:cNvPicPr preferRelativeResize="0"/>
          <p:nvPr/>
        </p:nvPicPr>
        <p:blipFill rotWithShape="1">
          <a:blip r:embed="rId5">
            <a:alphaModFix/>
          </a:blip>
          <a:srcRect/>
          <a:stretch/>
        </p:blipFill>
        <p:spPr>
          <a:xfrm>
            <a:off x="6925626" y="4136227"/>
            <a:ext cx="1963676" cy="794349"/>
          </a:xfrm>
          <a:prstGeom prst="rect">
            <a:avLst/>
          </a:prstGeom>
          <a:noFill/>
          <a:ln>
            <a:noFill/>
          </a:ln>
        </p:spPr>
      </p:pic>
      <p:sp>
        <p:nvSpPr>
          <p:cNvPr id="66" name="Google Shape;66;p14"/>
          <p:cNvSpPr txBox="1">
            <a:spLocks noGrp="1"/>
          </p:cNvSpPr>
          <p:nvPr>
            <p:ph type="ctrTitle"/>
          </p:nvPr>
        </p:nvSpPr>
        <p:spPr>
          <a:xfrm>
            <a:off x="788836" y="1293839"/>
            <a:ext cx="4025400" cy="213000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US" sz="3200" dirty="0">
                <a:solidFill>
                  <a:srgbClr val="FFFFFF"/>
                </a:solidFill>
              </a:rPr>
              <a:t>Initial Setup</a:t>
            </a:r>
          </a:p>
        </p:txBody>
      </p:sp>
    </p:spTree>
    <p:extLst>
      <p:ext uri="{BB962C8B-B14F-4D97-AF65-F5344CB8AC3E}">
        <p14:creationId xmlns:p14="http://schemas.microsoft.com/office/powerpoint/2010/main" val="3906612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D985B6-9D66-4507-368C-1D89F8A58D8D}"/>
              </a:ext>
            </a:extLst>
          </p:cNvPr>
          <p:cNvSpPr>
            <a:spLocks noGrp="1"/>
          </p:cNvSpPr>
          <p:nvPr>
            <p:ph type="body" idx="1"/>
          </p:nvPr>
        </p:nvSpPr>
        <p:spPr/>
        <p:txBody>
          <a:bodyPr>
            <a:normAutofit fontScale="92500" lnSpcReduction="20000"/>
          </a:bodyPr>
          <a:lstStyle/>
          <a:p>
            <a:r>
              <a:rPr lang="en-US" dirty="0"/>
              <a:t>The Saved Connection can now be use in an input or output tool. </a:t>
            </a:r>
          </a:p>
          <a:p>
            <a:r>
              <a:rPr lang="en-US" dirty="0"/>
              <a:t>For </a:t>
            </a:r>
            <a:r>
              <a:rPr lang="en-US" u="sng" dirty="0"/>
              <a:t>input or output tool </a:t>
            </a:r>
            <a:r>
              <a:rPr lang="en-US" dirty="0"/>
              <a:t>configuration, click the button next to ‘Connect to a File or Database’, then select ‘Saved’ from the Data Connections screen and choose a Saved Connection.</a:t>
            </a:r>
          </a:p>
          <a:p>
            <a:endParaRPr lang="en-US" dirty="0"/>
          </a:p>
          <a:p>
            <a:endParaRPr lang="en-US" dirty="0"/>
          </a:p>
          <a:p>
            <a:endParaRPr lang="en-US" dirty="0"/>
          </a:p>
          <a:p>
            <a:endParaRPr lang="en-US" dirty="0"/>
          </a:p>
          <a:p>
            <a:endParaRPr lang="en-US" dirty="0"/>
          </a:p>
          <a:p>
            <a:pPr marL="114300" indent="0">
              <a:buNone/>
            </a:pPr>
            <a:endParaRPr lang="en-US" dirty="0"/>
          </a:p>
          <a:p>
            <a:r>
              <a:rPr lang="en-US" dirty="0"/>
              <a:t>The remaining configuration steps are the same as outlined in the end of the ‘Setting Up a New Cosmic Frog Data Source’ section (slide #12). The final connection in the input/output tool will display as “</a:t>
            </a:r>
            <a:r>
              <a:rPr lang="en-US" dirty="0" err="1"/>
              <a:t>aka:</a:t>
            </a:r>
            <a:r>
              <a:rPr lang="en-US" i="1" dirty="0" err="1"/>
              <a:t>SavedConnectionName</a:t>
            </a:r>
            <a:r>
              <a:rPr lang="en-US" dirty="0"/>
              <a:t>“.</a:t>
            </a:r>
          </a:p>
        </p:txBody>
      </p:sp>
      <p:sp>
        <p:nvSpPr>
          <p:cNvPr id="3" name="Title 2">
            <a:extLst>
              <a:ext uri="{FF2B5EF4-FFF2-40B4-BE49-F238E27FC236}">
                <a16:creationId xmlns:a16="http://schemas.microsoft.com/office/drawing/2014/main" id="{EE1F99CE-13B4-F083-0F92-5AECD23FCE09}"/>
              </a:ext>
            </a:extLst>
          </p:cNvPr>
          <p:cNvSpPr>
            <a:spLocks noGrp="1"/>
          </p:cNvSpPr>
          <p:nvPr>
            <p:ph type="title"/>
          </p:nvPr>
        </p:nvSpPr>
        <p:spPr/>
        <p:txBody>
          <a:bodyPr/>
          <a:lstStyle/>
          <a:p>
            <a:r>
              <a:rPr lang="en-US" dirty="0"/>
              <a:t>Creating Saved Connections</a:t>
            </a:r>
          </a:p>
        </p:txBody>
      </p:sp>
      <p:pic>
        <p:nvPicPr>
          <p:cNvPr id="5" name="Picture 4">
            <a:extLst>
              <a:ext uri="{FF2B5EF4-FFF2-40B4-BE49-F238E27FC236}">
                <a16:creationId xmlns:a16="http://schemas.microsoft.com/office/drawing/2014/main" id="{2C94E9C2-0CCE-F1CF-D902-9E136DC88EC9}"/>
              </a:ext>
            </a:extLst>
          </p:cNvPr>
          <p:cNvPicPr>
            <a:picLocks noChangeAspect="1"/>
          </p:cNvPicPr>
          <p:nvPr/>
        </p:nvPicPr>
        <p:blipFill rotWithShape="1">
          <a:blip r:embed="rId2"/>
          <a:srcRect b="8243"/>
          <a:stretch/>
        </p:blipFill>
        <p:spPr>
          <a:xfrm>
            <a:off x="880024" y="2276117"/>
            <a:ext cx="3042272" cy="1356409"/>
          </a:xfrm>
          <a:prstGeom prst="rect">
            <a:avLst/>
          </a:prstGeom>
          <a:ln>
            <a:solidFill>
              <a:schemeClr val="accent4">
                <a:lumMod val="60000"/>
                <a:lumOff val="40000"/>
              </a:schemeClr>
            </a:solidFill>
          </a:ln>
        </p:spPr>
      </p:pic>
      <p:pic>
        <p:nvPicPr>
          <p:cNvPr id="6" name="Picture 5">
            <a:extLst>
              <a:ext uri="{FF2B5EF4-FFF2-40B4-BE49-F238E27FC236}">
                <a16:creationId xmlns:a16="http://schemas.microsoft.com/office/drawing/2014/main" id="{F93C19B4-4CC1-F3D8-D42C-899ACBFDAD5A}"/>
              </a:ext>
            </a:extLst>
          </p:cNvPr>
          <p:cNvPicPr>
            <a:picLocks noChangeAspect="1"/>
          </p:cNvPicPr>
          <p:nvPr/>
        </p:nvPicPr>
        <p:blipFill>
          <a:blip r:embed="rId3"/>
          <a:stretch>
            <a:fillRect/>
          </a:stretch>
        </p:blipFill>
        <p:spPr>
          <a:xfrm>
            <a:off x="4490620" y="2860675"/>
            <a:ext cx="2179509" cy="765876"/>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1415623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6472" b="5209"/>
          <a:stretch/>
        </p:blipFill>
        <p:spPr>
          <a:xfrm>
            <a:off x="0" y="0"/>
            <a:ext cx="9144000" cy="5107851"/>
          </a:xfrm>
          <a:prstGeom prst="rect">
            <a:avLst/>
          </a:prstGeom>
          <a:noFill/>
          <a:ln>
            <a:noFill/>
          </a:ln>
        </p:spPr>
      </p:pic>
      <p:pic>
        <p:nvPicPr>
          <p:cNvPr id="63" name="Google Shape;63;p14"/>
          <p:cNvPicPr preferRelativeResize="0"/>
          <p:nvPr/>
        </p:nvPicPr>
        <p:blipFill rotWithShape="1">
          <a:blip r:embed="rId4">
            <a:alphaModFix/>
          </a:blip>
          <a:srcRect/>
          <a:stretch/>
        </p:blipFill>
        <p:spPr>
          <a:xfrm>
            <a:off x="0" y="-21058"/>
            <a:ext cx="9144000" cy="5143500"/>
          </a:xfrm>
          <a:prstGeom prst="rect">
            <a:avLst/>
          </a:prstGeom>
          <a:noFill/>
          <a:ln>
            <a:noFill/>
          </a:ln>
        </p:spPr>
      </p:pic>
      <p:pic>
        <p:nvPicPr>
          <p:cNvPr id="64" name="Google Shape;64;p14"/>
          <p:cNvPicPr preferRelativeResize="0"/>
          <p:nvPr/>
        </p:nvPicPr>
        <p:blipFill rotWithShape="1">
          <a:blip r:embed="rId5">
            <a:alphaModFix/>
          </a:blip>
          <a:srcRect/>
          <a:stretch/>
        </p:blipFill>
        <p:spPr>
          <a:xfrm>
            <a:off x="6925626" y="4136227"/>
            <a:ext cx="1963676" cy="794349"/>
          </a:xfrm>
          <a:prstGeom prst="rect">
            <a:avLst/>
          </a:prstGeom>
          <a:noFill/>
          <a:ln>
            <a:noFill/>
          </a:ln>
        </p:spPr>
      </p:pic>
      <p:sp>
        <p:nvSpPr>
          <p:cNvPr id="66" name="Google Shape;66;p14"/>
          <p:cNvSpPr txBox="1">
            <a:spLocks noGrp="1"/>
          </p:cNvSpPr>
          <p:nvPr>
            <p:ph type="ctrTitle"/>
          </p:nvPr>
        </p:nvSpPr>
        <p:spPr>
          <a:xfrm>
            <a:off x="788836" y="1293839"/>
            <a:ext cx="4025400" cy="2130009"/>
          </a:xfrm>
          <a:prstGeom prst="rect">
            <a:avLst/>
          </a:prstGeom>
          <a:noFill/>
          <a:ln>
            <a:noFill/>
          </a:ln>
        </p:spPr>
        <p:txBody>
          <a:bodyPr spcFirstLastPara="1" wrap="square" lIns="91425" tIns="91425" rIns="91425" bIns="91425" anchor="t" anchorCtr="0">
            <a:noAutofit/>
          </a:bodyPr>
          <a:lstStyle/>
          <a:p>
            <a:pPr algn="l"/>
            <a:r>
              <a:rPr lang="en-US" sz="3200" dirty="0">
                <a:solidFill>
                  <a:schemeClr val="bg1"/>
                </a:solidFill>
              </a:rPr>
              <a:t>Updating Connections in Batches</a:t>
            </a:r>
          </a:p>
        </p:txBody>
      </p:sp>
    </p:spTree>
    <p:extLst>
      <p:ext uri="{BB962C8B-B14F-4D97-AF65-F5344CB8AC3E}">
        <p14:creationId xmlns:p14="http://schemas.microsoft.com/office/powerpoint/2010/main" val="2510276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60B16-697F-17D4-7A6D-EF35F07BB41F}"/>
              </a:ext>
            </a:extLst>
          </p:cNvPr>
          <p:cNvSpPr>
            <a:spLocks noGrp="1"/>
          </p:cNvSpPr>
          <p:nvPr>
            <p:ph type="body" idx="1"/>
          </p:nvPr>
        </p:nvSpPr>
        <p:spPr>
          <a:xfrm>
            <a:off x="311700" y="1152475"/>
            <a:ext cx="8520600" cy="3220145"/>
          </a:xfrm>
        </p:spPr>
        <p:txBody>
          <a:bodyPr/>
          <a:lstStyle/>
          <a:p>
            <a:r>
              <a:rPr lang="en-US" dirty="0"/>
              <a:t>Once connections are established in an Alteryx workflow file, they can be updated in batches to avoid making multiple edits across all input/output tools. </a:t>
            </a:r>
          </a:p>
          <a:p>
            <a:pPr lvl="1"/>
            <a:r>
              <a:rPr lang="en-US" dirty="0"/>
              <a:t>This is convenient when needing to point to a new Cosmic Frog model, but can be used for any connection types as well such as Excel files.</a:t>
            </a:r>
          </a:p>
          <a:p>
            <a:pPr lvl="1"/>
            <a:r>
              <a:rPr lang="en-US" dirty="0"/>
              <a:t>The most common use cases are likely Data Source based Connections and Saved Connections</a:t>
            </a:r>
          </a:p>
          <a:p>
            <a:pPr lvl="2"/>
            <a:r>
              <a:rPr lang="en-US" dirty="0"/>
              <a:t>Data Source Connection Example:</a:t>
            </a:r>
          </a:p>
          <a:p>
            <a:pPr lvl="2"/>
            <a:endParaRPr lang="en-US" dirty="0"/>
          </a:p>
          <a:p>
            <a:pPr marL="1054100" lvl="2" indent="0">
              <a:buNone/>
            </a:pPr>
            <a:endParaRPr lang="en-US" dirty="0"/>
          </a:p>
          <a:p>
            <a:pPr lvl="2"/>
            <a:r>
              <a:rPr lang="en-US" dirty="0"/>
              <a:t>Saved Connection Example:</a:t>
            </a:r>
          </a:p>
        </p:txBody>
      </p:sp>
      <p:sp>
        <p:nvSpPr>
          <p:cNvPr id="3" name="Title 2">
            <a:extLst>
              <a:ext uri="{FF2B5EF4-FFF2-40B4-BE49-F238E27FC236}">
                <a16:creationId xmlns:a16="http://schemas.microsoft.com/office/drawing/2014/main" id="{A130BCF4-46BB-0C95-A01B-FACEB047F97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3F05147C-58FE-012C-DB16-B85AD2CDF821}"/>
              </a:ext>
            </a:extLst>
          </p:cNvPr>
          <p:cNvSpPr>
            <a:spLocks noGrp="1"/>
          </p:cNvSpPr>
          <p:nvPr>
            <p:ph type="body" sz="quarter" idx="18"/>
          </p:nvPr>
        </p:nvSpPr>
        <p:spPr/>
        <p:txBody>
          <a:bodyPr/>
          <a:lstStyle/>
          <a:p>
            <a:endParaRPr lang="en-US" dirty="0"/>
          </a:p>
        </p:txBody>
      </p:sp>
      <p:pic>
        <p:nvPicPr>
          <p:cNvPr id="8" name="Picture 7">
            <a:extLst>
              <a:ext uri="{FF2B5EF4-FFF2-40B4-BE49-F238E27FC236}">
                <a16:creationId xmlns:a16="http://schemas.microsoft.com/office/drawing/2014/main" id="{BF398279-C034-14D5-79AB-9BC89B8ED6B4}"/>
              </a:ext>
            </a:extLst>
          </p:cNvPr>
          <p:cNvPicPr>
            <a:picLocks noChangeAspect="1"/>
          </p:cNvPicPr>
          <p:nvPr/>
        </p:nvPicPr>
        <p:blipFill rotWithShape="1">
          <a:blip r:embed="rId2"/>
          <a:srcRect b="72421"/>
          <a:stretch/>
        </p:blipFill>
        <p:spPr>
          <a:xfrm>
            <a:off x="1790986" y="3432802"/>
            <a:ext cx="2753513" cy="465123"/>
          </a:xfrm>
          <a:prstGeom prst="rect">
            <a:avLst/>
          </a:prstGeom>
          <a:ln>
            <a:solidFill>
              <a:schemeClr val="accent4">
                <a:lumMod val="60000"/>
                <a:lumOff val="40000"/>
              </a:schemeClr>
            </a:solidFill>
          </a:ln>
        </p:spPr>
      </p:pic>
      <p:pic>
        <p:nvPicPr>
          <p:cNvPr id="10" name="Picture 9">
            <a:extLst>
              <a:ext uri="{FF2B5EF4-FFF2-40B4-BE49-F238E27FC236}">
                <a16:creationId xmlns:a16="http://schemas.microsoft.com/office/drawing/2014/main" id="{427561C9-146D-82A7-1EBB-1198E2DF6487}"/>
              </a:ext>
            </a:extLst>
          </p:cNvPr>
          <p:cNvPicPr>
            <a:picLocks noChangeAspect="1"/>
          </p:cNvPicPr>
          <p:nvPr/>
        </p:nvPicPr>
        <p:blipFill>
          <a:blip r:embed="rId3"/>
          <a:stretch>
            <a:fillRect/>
          </a:stretch>
        </p:blipFill>
        <p:spPr>
          <a:xfrm>
            <a:off x="1790987" y="4180481"/>
            <a:ext cx="1344099" cy="472314"/>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3066860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60B16-697F-17D4-7A6D-EF35F07BB41F}"/>
              </a:ext>
            </a:extLst>
          </p:cNvPr>
          <p:cNvSpPr>
            <a:spLocks noGrp="1"/>
          </p:cNvSpPr>
          <p:nvPr>
            <p:ph type="body" idx="1"/>
          </p:nvPr>
        </p:nvSpPr>
        <p:spPr>
          <a:xfrm>
            <a:off x="311700" y="1152475"/>
            <a:ext cx="8520600" cy="3732346"/>
          </a:xfrm>
        </p:spPr>
        <p:txBody>
          <a:bodyPr>
            <a:normAutofit fontScale="92500" lnSpcReduction="10000"/>
          </a:bodyPr>
          <a:lstStyle/>
          <a:p>
            <a:r>
              <a:rPr lang="en-US" dirty="0"/>
              <a:t>On the main menu click “Options”, then click “Advanced Options” and finally “Workflow Dependencies”. This will lead to the window below that displays all connections used in the workflow file.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*If working with a shared workflow that leverages macros (.</a:t>
            </a:r>
            <a:r>
              <a:rPr lang="en-US" dirty="0" err="1"/>
              <a:t>yxmc</a:t>
            </a:r>
            <a:r>
              <a:rPr lang="en-US" dirty="0"/>
              <a:t> files), this initial view could look different and require alternate steps. See end of this section.</a:t>
            </a:r>
          </a:p>
          <a:p>
            <a:endParaRPr lang="en-US" dirty="0"/>
          </a:p>
        </p:txBody>
      </p:sp>
      <p:sp>
        <p:nvSpPr>
          <p:cNvPr id="3" name="Title 2">
            <a:extLst>
              <a:ext uri="{FF2B5EF4-FFF2-40B4-BE49-F238E27FC236}">
                <a16:creationId xmlns:a16="http://schemas.microsoft.com/office/drawing/2014/main" id="{A130BCF4-46BB-0C95-A01B-FACEB047F97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3F05147C-58FE-012C-DB16-B85AD2CDF821}"/>
              </a:ext>
            </a:extLst>
          </p:cNvPr>
          <p:cNvSpPr>
            <a:spLocks noGrp="1"/>
          </p:cNvSpPr>
          <p:nvPr>
            <p:ph type="body" sz="quarter" idx="18"/>
          </p:nvPr>
        </p:nvSpPr>
        <p:spPr/>
        <p:txBody>
          <a:bodyPr/>
          <a:lstStyle/>
          <a:p>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5F62997D-2727-6C9C-56BD-163415DAC6E2}"/>
              </a:ext>
            </a:extLst>
          </p:cNvPr>
          <p:cNvPicPr>
            <a:picLocks noChangeAspect="1"/>
          </p:cNvPicPr>
          <p:nvPr/>
        </p:nvPicPr>
        <p:blipFill rotWithShape="1">
          <a:blip r:embed="rId2"/>
          <a:srcRect l="16044" t="3752" r="61961" b="30058"/>
          <a:stretch/>
        </p:blipFill>
        <p:spPr>
          <a:xfrm>
            <a:off x="888785" y="2127585"/>
            <a:ext cx="1198837" cy="1923693"/>
          </a:xfrm>
          <a:prstGeom prst="rect">
            <a:avLst/>
          </a:prstGeom>
          <a:ln>
            <a:solidFill>
              <a:schemeClr val="accent1">
                <a:lumMod val="60000"/>
                <a:lumOff val="40000"/>
              </a:schemeClr>
            </a:solidFill>
          </a:ln>
        </p:spPr>
      </p:pic>
      <p:pic>
        <p:nvPicPr>
          <p:cNvPr id="7" name="Picture 6" descr="Graphical user interface, text, application&#10;&#10;Description automatically generated">
            <a:extLst>
              <a:ext uri="{FF2B5EF4-FFF2-40B4-BE49-F238E27FC236}">
                <a16:creationId xmlns:a16="http://schemas.microsoft.com/office/drawing/2014/main" id="{70EEF053-9D67-4E81-C144-365415D45EBC}"/>
              </a:ext>
            </a:extLst>
          </p:cNvPr>
          <p:cNvPicPr>
            <a:picLocks noChangeAspect="1"/>
          </p:cNvPicPr>
          <p:nvPr/>
        </p:nvPicPr>
        <p:blipFill rotWithShape="1">
          <a:blip r:embed="rId2"/>
          <a:srcRect l="38292" t="61316" r="35158" b="7162"/>
          <a:stretch/>
        </p:blipFill>
        <p:spPr>
          <a:xfrm>
            <a:off x="2239038" y="3041508"/>
            <a:ext cx="1595043" cy="1009770"/>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2737632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60B16-697F-17D4-7A6D-EF35F07BB41F}"/>
              </a:ext>
            </a:extLst>
          </p:cNvPr>
          <p:cNvSpPr>
            <a:spLocks noGrp="1"/>
          </p:cNvSpPr>
          <p:nvPr>
            <p:ph type="body" idx="1"/>
          </p:nvPr>
        </p:nvSpPr>
        <p:spPr/>
        <p:txBody>
          <a:bodyPr/>
          <a:lstStyle/>
          <a:p>
            <a:r>
              <a:rPr lang="en-US" dirty="0"/>
              <a:t>Click “Edit” next to a connection. In the new pop-up window, click on the folder icon. </a:t>
            </a:r>
          </a:p>
          <a:p>
            <a:endParaRPr lang="en-US" dirty="0"/>
          </a:p>
          <a:p>
            <a:endParaRPr lang="en-US" dirty="0"/>
          </a:p>
          <a:p>
            <a:endParaRPr lang="en-US" dirty="0"/>
          </a:p>
          <a:p>
            <a:endParaRPr lang="en-US" dirty="0"/>
          </a:p>
          <a:p>
            <a:pPr marL="11430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A130BCF4-46BB-0C95-A01B-FACEB047F97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3F05147C-58FE-012C-DB16-B85AD2CDF821}"/>
              </a:ext>
            </a:extLst>
          </p:cNvPr>
          <p:cNvSpPr>
            <a:spLocks noGrp="1"/>
          </p:cNvSpPr>
          <p:nvPr>
            <p:ph type="body" sz="quarter" idx="18"/>
          </p:nvPr>
        </p:nvSpPr>
        <p:spPr/>
        <p:txBody>
          <a:bodyPr/>
          <a:lstStyle/>
          <a:p>
            <a:r>
              <a:rPr lang="en-US" dirty="0"/>
              <a:t>Update to New Data Source</a:t>
            </a:r>
          </a:p>
        </p:txBody>
      </p:sp>
      <p:pic>
        <p:nvPicPr>
          <p:cNvPr id="14" name="Picture 13">
            <a:extLst>
              <a:ext uri="{FF2B5EF4-FFF2-40B4-BE49-F238E27FC236}">
                <a16:creationId xmlns:a16="http://schemas.microsoft.com/office/drawing/2014/main" id="{31727BCD-DA1A-9DED-C855-6083F5D60BA6}"/>
              </a:ext>
            </a:extLst>
          </p:cNvPr>
          <p:cNvPicPr>
            <a:picLocks noChangeAspect="1"/>
          </p:cNvPicPr>
          <p:nvPr/>
        </p:nvPicPr>
        <p:blipFill>
          <a:blip r:embed="rId3"/>
          <a:stretch>
            <a:fillRect/>
          </a:stretch>
        </p:blipFill>
        <p:spPr>
          <a:xfrm>
            <a:off x="4935657" y="1983613"/>
            <a:ext cx="3338101" cy="1740552"/>
          </a:xfrm>
          <a:prstGeom prst="rect">
            <a:avLst/>
          </a:prstGeom>
          <a:ln>
            <a:solidFill>
              <a:schemeClr val="accent1">
                <a:lumMod val="60000"/>
                <a:lumOff val="40000"/>
              </a:schemeClr>
            </a:solidFill>
          </a:ln>
        </p:spPr>
      </p:pic>
      <p:pic>
        <p:nvPicPr>
          <p:cNvPr id="15" name="Picture 14">
            <a:extLst>
              <a:ext uri="{FF2B5EF4-FFF2-40B4-BE49-F238E27FC236}">
                <a16:creationId xmlns:a16="http://schemas.microsoft.com/office/drawing/2014/main" id="{11FC27CF-53A5-B25C-42F8-017F4D027106}"/>
              </a:ext>
            </a:extLst>
          </p:cNvPr>
          <p:cNvPicPr>
            <a:picLocks noChangeAspect="1"/>
          </p:cNvPicPr>
          <p:nvPr/>
        </p:nvPicPr>
        <p:blipFill>
          <a:blip r:embed="rId4"/>
          <a:stretch>
            <a:fillRect/>
          </a:stretch>
        </p:blipFill>
        <p:spPr>
          <a:xfrm>
            <a:off x="826924" y="1983613"/>
            <a:ext cx="3944903" cy="2096540"/>
          </a:xfrm>
          <a:prstGeom prst="rect">
            <a:avLst/>
          </a:prstGeom>
          <a:ln>
            <a:solidFill>
              <a:schemeClr val="accent1">
                <a:lumMod val="60000"/>
                <a:lumOff val="40000"/>
              </a:schemeClr>
            </a:solidFill>
          </a:ln>
        </p:spPr>
      </p:pic>
      <p:sp>
        <p:nvSpPr>
          <p:cNvPr id="16" name="Rectangle 15">
            <a:extLst>
              <a:ext uri="{FF2B5EF4-FFF2-40B4-BE49-F238E27FC236}">
                <a16:creationId xmlns:a16="http://schemas.microsoft.com/office/drawing/2014/main" id="{AFB150C8-1FE6-C504-A377-6594CD7F6530}"/>
              </a:ext>
            </a:extLst>
          </p:cNvPr>
          <p:cNvSpPr/>
          <p:nvPr/>
        </p:nvSpPr>
        <p:spPr>
          <a:xfrm>
            <a:off x="826924" y="2420471"/>
            <a:ext cx="228446" cy="82699"/>
          </a:xfrm>
          <a:prstGeom prst="rect">
            <a:avLst/>
          </a:prstGeom>
          <a:solidFill>
            <a:srgbClr val="FFFF0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959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D27D7A-8EB9-BBFF-61AD-F8409DC7A6B5}"/>
              </a:ext>
            </a:extLst>
          </p:cNvPr>
          <p:cNvSpPr>
            <a:spLocks noGrp="1"/>
          </p:cNvSpPr>
          <p:nvPr>
            <p:ph type="body" idx="1"/>
          </p:nvPr>
        </p:nvSpPr>
        <p:spPr/>
        <p:txBody>
          <a:bodyPr/>
          <a:lstStyle/>
          <a:p>
            <a:r>
              <a:rPr lang="en-US" dirty="0"/>
              <a:t>If updating to a new Data Source:</a:t>
            </a:r>
          </a:p>
          <a:p>
            <a:pPr lvl="1"/>
            <a:r>
              <a:rPr lang="en-US" dirty="0"/>
              <a:t>Click ‘Other Databases’. Select ‘ODBC…’ if you do not see your Data Source in the recently used connection list. If ‘ODBC…’ was selected, enter in the additional required connection fields. Click OK.</a:t>
            </a:r>
          </a:p>
          <a:p>
            <a:pPr lvl="1"/>
            <a:endParaRPr lang="en-US" dirty="0"/>
          </a:p>
          <a:p>
            <a:pPr lvl="1"/>
            <a:endParaRPr lang="en-US" dirty="0"/>
          </a:p>
          <a:p>
            <a:pPr lvl="1"/>
            <a:endParaRPr lang="en-US" dirty="0"/>
          </a:p>
          <a:p>
            <a:pPr marL="596900" lvl="1" indent="0">
              <a:buNone/>
            </a:pPr>
            <a:endParaRPr lang="en-US" dirty="0"/>
          </a:p>
          <a:p>
            <a:r>
              <a:rPr lang="en-US" dirty="0"/>
              <a:t>If updating to a Saved Connection:</a:t>
            </a:r>
          </a:p>
          <a:p>
            <a:pPr lvl="1"/>
            <a:r>
              <a:rPr lang="en-US" dirty="0"/>
              <a:t>Click ‘Saved Data Connections’, ‘All Connections’, then select a Saved Connection. </a:t>
            </a:r>
          </a:p>
          <a:p>
            <a:endParaRPr lang="en-US" dirty="0"/>
          </a:p>
        </p:txBody>
      </p:sp>
      <p:sp>
        <p:nvSpPr>
          <p:cNvPr id="3" name="Title 2">
            <a:extLst>
              <a:ext uri="{FF2B5EF4-FFF2-40B4-BE49-F238E27FC236}">
                <a16:creationId xmlns:a16="http://schemas.microsoft.com/office/drawing/2014/main" id="{BAFA0A90-66D9-4663-C808-90B1AD1EBB4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4BF9F33B-E92A-54CA-57F9-147270457055}"/>
              </a:ext>
            </a:extLst>
          </p:cNvPr>
          <p:cNvSpPr>
            <a:spLocks noGrp="1"/>
          </p:cNvSpPr>
          <p:nvPr>
            <p:ph type="body" sz="quarter" idx="18"/>
          </p:nvPr>
        </p:nvSpPr>
        <p:spPr/>
        <p:txBody>
          <a:bodyPr/>
          <a:lstStyle/>
          <a:p>
            <a:endParaRPr lang="en-US"/>
          </a:p>
        </p:txBody>
      </p:sp>
      <p:pic>
        <p:nvPicPr>
          <p:cNvPr id="10" name="Picture 9">
            <a:extLst>
              <a:ext uri="{FF2B5EF4-FFF2-40B4-BE49-F238E27FC236}">
                <a16:creationId xmlns:a16="http://schemas.microsoft.com/office/drawing/2014/main" id="{FE4D0A78-33A8-32A6-8AF1-69FA114F623B}"/>
              </a:ext>
            </a:extLst>
          </p:cNvPr>
          <p:cNvPicPr>
            <a:picLocks noChangeAspect="1"/>
          </p:cNvPicPr>
          <p:nvPr/>
        </p:nvPicPr>
        <p:blipFill rotWithShape="1">
          <a:blip r:embed="rId2"/>
          <a:srcRect r="24578"/>
          <a:stretch/>
        </p:blipFill>
        <p:spPr>
          <a:xfrm>
            <a:off x="5491991" y="3934482"/>
            <a:ext cx="2192780" cy="1001974"/>
          </a:xfrm>
          <a:prstGeom prst="rect">
            <a:avLst/>
          </a:prstGeom>
          <a:ln>
            <a:solidFill>
              <a:schemeClr val="accent1">
                <a:lumMod val="60000"/>
                <a:lumOff val="40000"/>
              </a:schemeClr>
            </a:solidFill>
          </a:ln>
        </p:spPr>
      </p:pic>
      <p:pic>
        <p:nvPicPr>
          <p:cNvPr id="12" name="Picture 11">
            <a:extLst>
              <a:ext uri="{FF2B5EF4-FFF2-40B4-BE49-F238E27FC236}">
                <a16:creationId xmlns:a16="http://schemas.microsoft.com/office/drawing/2014/main" id="{37E15789-C962-CF67-E969-EBEB0AEC61A1}"/>
              </a:ext>
            </a:extLst>
          </p:cNvPr>
          <p:cNvPicPr>
            <a:picLocks noChangeAspect="1"/>
          </p:cNvPicPr>
          <p:nvPr/>
        </p:nvPicPr>
        <p:blipFill>
          <a:blip r:embed="rId3"/>
          <a:stretch>
            <a:fillRect/>
          </a:stretch>
        </p:blipFill>
        <p:spPr>
          <a:xfrm>
            <a:off x="3436912" y="3934481"/>
            <a:ext cx="1758169" cy="802429"/>
          </a:xfrm>
          <a:prstGeom prst="rect">
            <a:avLst/>
          </a:prstGeom>
          <a:ln>
            <a:solidFill>
              <a:schemeClr val="accent1">
                <a:lumMod val="60000"/>
                <a:lumOff val="40000"/>
              </a:schemeClr>
            </a:solidFill>
          </a:ln>
        </p:spPr>
      </p:pic>
      <p:pic>
        <p:nvPicPr>
          <p:cNvPr id="14" name="Picture 13">
            <a:extLst>
              <a:ext uri="{FF2B5EF4-FFF2-40B4-BE49-F238E27FC236}">
                <a16:creationId xmlns:a16="http://schemas.microsoft.com/office/drawing/2014/main" id="{2E732755-0B45-EAC9-716D-1313F36CE790}"/>
              </a:ext>
            </a:extLst>
          </p:cNvPr>
          <p:cNvPicPr>
            <a:picLocks noChangeAspect="1"/>
          </p:cNvPicPr>
          <p:nvPr/>
        </p:nvPicPr>
        <p:blipFill>
          <a:blip r:embed="rId4"/>
          <a:stretch>
            <a:fillRect/>
          </a:stretch>
        </p:blipFill>
        <p:spPr>
          <a:xfrm>
            <a:off x="1304727" y="2384103"/>
            <a:ext cx="1766968" cy="900269"/>
          </a:xfrm>
          <a:prstGeom prst="rect">
            <a:avLst/>
          </a:prstGeom>
          <a:ln>
            <a:solidFill>
              <a:schemeClr val="accent1">
                <a:lumMod val="60000"/>
                <a:lumOff val="40000"/>
              </a:schemeClr>
            </a:solidFill>
          </a:ln>
        </p:spPr>
      </p:pic>
      <p:pic>
        <p:nvPicPr>
          <p:cNvPr id="15" name="Picture 14">
            <a:extLst>
              <a:ext uri="{FF2B5EF4-FFF2-40B4-BE49-F238E27FC236}">
                <a16:creationId xmlns:a16="http://schemas.microsoft.com/office/drawing/2014/main" id="{855BF18C-DD73-1D65-1BAC-F7C96CB72E87}"/>
              </a:ext>
            </a:extLst>
          </p:cNvPr>
          <p:cNvPicPr>
            <a:picLocks noChangeAspect="1"/>
          </p:cNvPicPr>
          <p:nvPr/>
        </p:nvPicPr>
        <p:blipFill>
          <a:blip r:embed="rId5"/>
          <a:stretch>
            <a:fillRect/>
          </a:stretch>
        </p:blipFill>
        <p:spPr>
          <a:xfrm>
            <a:off x="1302643" y="3885031"/>
            <a:ext cx="1769052" cy="901330"/>
          </a:xfrm>
          <a:prstGeom prst="rect">
            <a:avLst/>
          </a:prstGeom>
          <a:ln>
            <a:solidFill>
              <a:schemeClr val="accent1">
                <a:lumMod val="60000"/>
                <a:lumOff val="40000"/>
              </a:schemeClr>
            </a:solidFill>
          </a:ln>
        </p:spPr>
      </p:pic>
      <p:grpSp>
        <p:nvGrpSpPr>
          <p:cNvPr id="19" name="Group 18">
            <a:extLst>
              <a:ext uri="{FF2B5EF4-FFF2-40B4-BE49-F238E27FC236}">
                <a16:creationId xmlns:a16="http://schemas.microsoft.com/office/drawing/2014/main" id="{7C96F5BB-F7D1-B633-F587-F582D6081FDC}"/>
              </a:ext>
            </a:extLst>
          </p:cNvPr>
          <p:cNvGrpSpPr/>
          <p:nvPr/>
        </p:nvGrpSpPr>
        <p:grpSpPr>
          <a:xfrm>
            <a:off x="3436912" y="2302361"/>
            <a:ext cx="1228634" cy="982011"/>
            <a:chOff x="3436912" y="2302361"/>
            <a:chExt cx="1228634" cy="982011"/>
          </a:xfrm>
        </p:grpSpPr>
        <p:pic>
          <p:nvPicPr>
            <p:cNvPr id="6" name="Picture 5">
              <a:extLst>
                <a:ext uri="{FF2B5EF4-FFF2-40B4-BE49-F238E27FC236}">
                  <a16:creationId xmlns:a16="http://schemas.microsoft.com/office/drawing/2014/main" id="{BA4B3804-7AA1-DEAC-6F0F-7AFA3E02EFCE}"/>
                </a:ext>
              </a:extLst>
            </p:cNvPr>
            <p:cNvPicPr>
              <a:picLocks noChangeAspect="1"/>
            </p:cNvPicPr>
            <p:nvPr/>
          </p:nvPicPr>
          <p:blipFill>
            <a:blip r:embed="rId6"/>
            <a:stretch>
              <a:fillRect/>
            </a:stretch>
          </p:blipFill>
          <p:spPr>
            <a:xfrm>
              <a:off x="3436912" y="2302361"/>
              <a:ext cx="1228634" cy="982011"/>
            </a:xfrm>
            <a:prstGeom prst="rect">
              <a:avLst/>
            </a:prstGeom>
            <a:ln>
              <a:solidFill>
                <a:schemeClr val="accent1">
                  <a:lumMod val="60000"/>
                  <a:lumOff val="40000"/>
                </a:schemeClr>
              </a:solidFill>
            </a:ln>
          </p:spPr>
        </p:pic>
        <p:sp>
          <p:nvSpPr>
            <p:cNvPr id="16" name="Rectangle 15">
              <a:extLst>
                <a:ext uri="{FF2B5EF4-FFF2-40B4-BE49-F238E27FC236}">
                  <a16:creationId xmlns:a16="http://schemas.microsoft.com/office/drawing/2014/main" id="{F88AFF97-6949-3C20-A4C5-89343026F22E}"/>
                </a:ext>
              </a:extLst>
            </p:cNvPr>
            <p:cNvSpPr/>
            <p:nvPr/>
          </p:nvSpPr>
          <p:spPr>
            <a:xfrm>
              <a:off x="3436912" y="2302361"/>
              <a:ext cx="627810" cy="151279"/>
            </a:xfrm>
            <a:prstGeom prst="rect">
              <a:avLst/>
            </a:prstGeom>
            <a:solidFill>
              <a:srgbClr val="FFFF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13830F1-A9DA-4BD1-1E3D-D5D3B4457942}"/>
              </a:ext>
            </a:extLst>
          </p:cNvPr>
          <p:cNvGrpSpPr/>
          <p:nvPr/>
        </p:nvGrpSpPr>
        <p:grpSpPr>
          <a:xfrm>
            <a:off x="4920278" y="2302361"/>
            <a:ext cx="2455028" cy="982011"/>
            <a:chOff x="4920278" y="2302361"/>
            <a:chExt cx="2455028" cy="982011"/>
          </a:xfrm>
        </p:grpSpPr>
        <p:pic>
          <p:nvPicPr>
            <p:cNvPr id="7" name="Picture 6">
              <a:extLst>
                <a:ext uri="{FF2B5EF4-FFF2-40B4-BE49-F238E27FC236}">
                  <a16:creationId xmlns:a16="http://schemas.microsoft.com/office/drawing/2014/main" id="{7A5EE138-78D4-6D9E-6B37-7D696B8A41CA}"/>
                </a:ext>
              </a:extLst>
            </p:cNvPr>
            <p:cNvPicPr>
              <a:picLocks noChangeAspect="1"/>
            </p:cNvPicPr>
            <p:nvPr/>
          </p:nvPicPr>
          <p:blipFill>
            <a:blip r:embed="rId7"/>
            <a:stretch>
              <a:fillRect/>
            </a:stretch>
          </p:blipFill>
          <p:spPr>
            <a:xfrm>
              <a:off x="4920278" y="2302361"/>
              <a:ext cx="2455028" cy="982011"/>
            </a:xfrm>
            <a:prstGeom prst="rect">
              <a:avLst/>
            </a:prstGeom>
            <a:ln>
              <a:solidFill>
                <a:schemeClr val="accent1">
                  <a:lumMod val="60000"/>
                  <a:lumOff val="40000"/>
                </a:schemeClr>
              </a:solidFill>
            </a:ln>
          </p:spPr>
        </p:pic>
        <p:sp>
          <p:nvSpPr>
            <p:cNvPr id="17" name="Rectangle 16">
              <a:extLst>
                <a:ext uri="{FF2B5EF4-FFF2-40B4-BE49-F238E27FC236}">
                  <a16:creationId xmlns:a16="http://schemas.microsoft.com/office/drawing/2014/main" id="{3829465E-11F6-0892-7EE7-536D6CDD8E35}"/>
                </a:ext>
              </a:extLst>
            </p:cNvPr>
            <p:cNvSpPr/>
            <p:nvPr/>
          </p:nvSpPr>
          <p:spPr>
            <a:xfrm>
              <a:off x="4983772" y="2788920"/>
              <a:ext cx="2300948" cy="147394"/>
            </a:xfrm>
            <a:prstGeom prst="rect">
              <a:avLst/>
            </a:prstGeom>
            <a:solidFill>
              <a:srgbClr val="FFFF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DC0025F-5E91-A0EA-50F5-6041A49551B9}"/>
                </a:ext>
              </a:extLst>
            </p:cNvPr>
            <p:cNvSpPr/>
            <p:nvPr/>
          </p:nvSpPr>
          <p:spPr>
            <a:xfrm>
              <a:off x="4983772" y="2582559"/>
              <a:ext cx="2300948" cy="147394"/>
            </a:xfrm>
            <a:prstGeom prst="rect">
              <a:avLst/>
            </a:prstGeom>
            <a:solidFill>
              <a:srgbClr val="FFFF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46393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25BB2B-D3D2-7BDA-439E-C5D16A43DD2E}"/>
              </a:ext>
            </a:extLst>
          </p:cNvPr>
          <p:cNvSpPr>
            <a:spLocks noGrp="1"/>
          </p:cNvSpPr>
          <p:nvPr>
            <p:ph type="body" idx="1"/>
          </p:nvPr>
        </p:nvSpPr>
        <p:spPr/>
        <p:txBody>
          <a:bodyPr/>
          <a:lstStyle/>
          <a:p>
            <a:r>
              <a:rPr lang="en-US" dirty="0"/>
              <a:t>Click “OK” to reflect the change in the previous screen.</a:t>
            </a:r>
          </a:p>
          <a:p>
            <a:endParaRPr lang="en-US" dirty="0"/>
          </a:p>
          <a:p>
            <a:endParaRPr lang="en-US" dirty="0"/>
          </a:p>
          <a:p>
            <a:endParaRPr lang="en-US" dirty="0"/>
          </a:p>
          <a:p>
            <a:pPr marL="114300" indent="0">
              <a:buNone/>
            </a:pPr>
            <a:endParaRPr lang="en-US" dirty="0"/>
          </a:p>
          <a:p>
            <a:r>
              <a:rPr lang="en-US" dirty="0"/>
              <a:t>Finally, click one more time “OK” to update all the connections</a:t>
            </a:r>
          </a:p>
          <a:p>
            <a:endParaRPr lang="en-US" dirty="0"/>
          </a:p>
        </p:txBody>
      </p:sp>
      <p:sp>
        <p:nvSpPr>
          <p:cNvPr id="3" name="Title 2">
            <a:extLst>
              <a:ext uri="{FF2B5EF4-FFF2-40B4-BE49-F238E27FC236}">
                <a16:creationId xmlns:a16="http://schemas.microsoft.com/office/drawing/2014/main" id="{E79C0F20-86CC-59B4-24B5-48F973BD8326}"/>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811F3722-A9CB-2A83-42B5-094E5FBAC754}"/>
              </a:ext>
            </a:extLst>
          </p:cNvPr>
          <p:cNvSpPr>
            <a:spLocks noGrp="1"/>
          </p:cNvSpPr>
          <p:nvPr>
            <p:ph type="body" sz="quarter" idx="18"/>
          </p:nvPr>
        </p:nvSpPr>
        <p:spPr/>
        <p:txBody>
          <a:bodyPr/>
          <a:lstStyle/>
          <a:p>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2247F76C-8953-BC59-C96C-C68211D486D3}"/>
              </a:ext>
            </a:extLst>
          </p:cNvPr>
          <p:cNvPicPr>
            <a:picLocks noChangeAspect="1"/>
          </p:cNvPicPr>
          <p:nvPr/>
        </p:nvPicPr>
        <p:blipFill rotWithShape="1">
          <a:blip r:embed="rId2"/>
          <a:srcRect l="14436" t="16359" r="12823" b="17449"/>
          <a:stretch/>
        </p:blipFill>
        <p:spPr>
          <a:xfrm>
            <a:off x="880110" y="1553845"/>
            <a:ext cx="2343150" cy="1234563"/>
          </a:xfrm>
          <a:prstGeom prst="rect">
            <a:avLst/>
          </a:prstGeom>
          <a:ln>
            <a:solidFill>
              <a:schemeClr val="accent4">
                <a:lumMod val="60000"/>
                <a:lumOff val="40000"/>
              </a:schemeClr>
            </a:solidFill>
          </a:ln>
        </p:spPr>
      </p:pic>
      <p:pic>
        <p:nvPicPr>
          <p:cNvPr id="6" name="Picture 5" descr="Graphical user interface, text, application&#10;&#10;Description automatically generated">
            <a:extLst>
              <a:ext uri="{FF2B5EF4-FFF2-40B4-BE49-F238E27FC236}">
                <a16:creationId xmlns:a16="http://schemas.microsoft.com/office/drawing/2014/main" id="{C620188B-9D8E-0AF1-CEE2-0193FB3ABBFB}"/>
              </a:ext>
            </a:extLst>
          </p:cNvPr>
          <p:cNvPicPr>
            <a:picLocks noChangeAspect="1"/>
          </p:cNvPicPr>
          <p:nvPr/>
        </p:nvPicPr>
        <p:blipFill rotWithShape="1">
          <a:blip r:embed="rId3"/>
          <a:srcRect l="1809" t="1663" r="2543" b="3069"/>
          <a:stretch/>
        </p:blipFill>
        <p:spPr>
          <a:xfrm>
            <a:off x="880110" y="3240406"/>
            <a:ext cx="3261360" cy="1687831"/>
          </a:xfrm>
          <a:prstGeom prst="rect">
            <a:avLst/>
          </a:prstGeom>
          <a:ln>
            <a:solidFill>
              <a:schemeClr val="accent4">
                <a:lumMod val="60000"/>
                <a:lumOff val="40000"/>
              </a:schemeClr>
            </a:solidFill>
          </a:ln>
        </p:spPr>
      </p:pic>
      <p:sp>
        <p:nvSpPr>
          <p:cNvPr id="7" name="Rectangle 6">
            <a:extLst>
              <a:ext uri="{FF2B5EF4-FFF2-40B4-BE49-F238E27FC236}">
                <a16:creationId xmlns:a16="http://schemas.microsoft.com/office/drawing/2014/main" id="{794056D1-B17B-CDBF-55EE-9AC795B474DF}"/>
              </a:ext>
            </a:extLst>
          </p:cNvPr>
          <p:cNvSpPr/>
          <p:nvPr/>
        </p:nvSpPr>
        <p:spPr>
          <a:xfrm>
            <a:off x="2196885" y="2603351"/>
            <a:ext cx="306285" cy="101749"/>
          </a:xfrm>
          <a:prstGeom prst="rect">
            <a:avLst/>
          </a:prstGeom>
          <a:solidFill>
            <a:srgbClr val="FFFF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49FCA5-4944-40D2-58F0-58C435377E04}"/>
              </a:ext>
            </a:extLst>
          </p:cNvPr>
          <p:cNvSpPr/>
          <p:nvPr/>
        </p:nvSpPr>
        <p:spPr>
          <a:xfrm>
            <a:off x="3223260" y="4693124"/>
            <a:ext cx="306285" cy="101749"/>
          </a:xfrm>
          <a:prstGeom prst="rect">
            <a:avLst/>
          </a:prstGeom>
          <a:solidFill>
            <a:srgbClr val="FFFF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494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60B16-697F-17D4-7A6D-EF35F07BB41F}"/>
              </a:ext>
            </a:extLst>
          </p:cNvPr>
          <p:cNvSpPr>
            <a:spLocks noGrp="1"/>
          </p:cNvSpPr>
          <p:nvPr>
            <p:ph type="body" idx="1"/>
          </p:nvPr>
        </p:nvSpPr>
        <p:spPr/>
        <p:txBody>
          <a:bodyPr/>
          <a:lstStyle/>
          <a:p>
            <a:r>
              <a:rPr lang="en-US" dirty="0"/>
              <a:t>The updated connection will be reflected in the “Connect a File or Database” section of Alteryx. </a:t>
            </a:r>
          </a:p>
          <a:p>
            <a:endParaRPr lang="en-US" dirty="0"/>
          </a:p>
        </p:txBody>
      </p:sp>
      <p:sp>
        <p:nvSpPr>
          <p:cNvPr id="3" name="Title 2">
            <a:extLst>
              <a:ext uri="{FF2B5EF4-FFF2-40B4-BE49-F238E27FC236}">
                <a16:creationId xmlns:a16="http://schemas.microsoft.com/office/drawing/2014/main" id="{A130BCF4-46BB-0C95-A01B-FACEB047F97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3F05147C-58FE-012C-DB16-B85AD2CDF821}"/>
              </a:ext>
            </a:extLst>
          </p:cNvPr>
          <p:cNvSpPr>
            <a:spLocks noGrp="1"/>
          </p:cNvSpPr>
          <p:nvPr>
            <p:ph type="body" sz="quarter" idx="18"/>
          </p:nvPr>
        </p:nvSpPr>
        <p:spPr/>
        <p:txBody>
          <a:bodyPr/>
          <a:lstStyle/>
          <a:p>
            <a:endParaRPr lang="en-US" dirty="0"/>
          </a:p>
        </p:txBody>
      </p:sp>
      <p:pic>
        <p:nvPicPr>
          <p:cNvPr id="5" name="Picture 4">
            <a:extLst>
              <a:ext uri="{FF2B5EF4-FFF2-40B4-BE49-F238E27FC236}">
                <a16:creationId xmlns:a16="http://schemas.microsoft.com/office/drawing/2014/main" id="{DD303B06-312E-B988-8CC5-ABCD3908ABE0}"/>
              </a:ext>
            </a:extLst>
          </p:cNvPr>
          <p:cNvPicPr>
            <a:picLocks noChangeAspect="1"/>
          </p:cNvPicPr>
          <p:nvPr/>
        </p:nvPicPr>
        <p:blipFill>
          <a:blip r:embed="rId2"/>
          <a:stretch>
            <a:fillRect/>
          </a:stretch>
        </p:blipFill>
        <p:spPr>
          <a:xfrm>
            <a:off x="901387" y="1911435"/>
            <a:ext cx="4914971" cy="3027509"/>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3200227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60B16-697F-17D4-7A6D-EF35F07BB41F}"/>
              </a:ext>
            </a:extLst>
          </p:cNvPr>
          <p:cNvSpPr>
            <a:spLocks noGrp="1"/>
          </p:cNvSpPr>
          <p:nvPr>
            <p:ph type="body" idx="1"/>
          </p:nvPr>
        </p:nvSpPr>
        <p:spPr/>
        <p:txBody>
          <a:bodyPr/>
          <a:lstStyle/>
          <a:p>
            <a:r>
              <a:rPr lang="en-US" dirty="0"/>
              <a:t>If another user has shared an Alteryx workflow with interconnected macro files, the first update of these connections cannot be done in a batch.</a:t>
            </a:r>
          </a:p>
          <a:p>
            <a:r>
              <a:rPr lang="en-US" dirty="0"/>
              <a:t>If the Workflow Dependencies window displays what should be a Saved Connection or Data Source simply as a relative path, one by one update per input/output tool is required.</a:t>
            </a:r>
          </a:p>
          <a:p>
            <a:pPr lvl="1"/>
            <a:r>
              <a:rPr lang="en-US" dirty="0"/>
              <a:t>Expected View:</a:t>
            </a:r>
          </a:p>
          <a:p>
            <a:pPr lvl="1"/>
            <a:endParaRPr lang="en-US" dirty="0"/>
          </a:p>
          <a:p>
            <a:pPr lvl="1"/>
            <a:endParaRPr lang="en-US" dirty="0"/>
          </a:p>
          <a:p>
            <a:pPr marL="596900" lvl="1" indent="0">
              <a:buNone/>
            </a:pPr>
            <a:endParaRPr lang="en-US" dirty="0"/>
          </a:p>
          <a:p>
            <a:pPr lvl="1"/>
            <a:r>
              <a:rPr lang="en-US" dirty="0"/>
              <a:t>View when shared by another user:</a:t>
            </a:r>
          </a:p>
          <a:p>
            <a:pPr lvl="1"/>
            <a:endParaRPr lang="en-US" dirty="0"/>
          </a:p>
        </p:txBody>
      </p:sp>
      <p:sp>
        <p:nvSpPr>
          <p:cNvPr id="3" name="Title 2">
            <a:extLst>
              <a:ext uri="{FF2B5EF4-FFF2-40B4-BE49-F238E27FC236}">
                <a16:creationId xmlns:a16="http://schemas.microsoft.com/office/drawing/2014/main" id="{A130BCF4-46BB-0C95-A01B-FACEB047F97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3F05147C-58FE-012C-DB16-B85AD2CDF821}"/>
              </a:ext>
            </a:extLst>
          </p:cNvPr>
          <p:cNvSpPr>
            <a:spLocks noGrp="1"/>
          </p:cNvSpPr>
          <p:nvPr>
            <p:ph type="body" sz="quarter" idx="18"/>
          </p:nvPr>
        </p:nvSpPr>
        <p:spPr/>
        <p:txBody>
          <a:bodyPr/>
          <a:lstStyle/>
          <a:p>
            <a:endParaRPr lang="en-US" dirty="0"/>
          </a:p>
        </p:txBody>
      </p:sp>
      <p:pic>
        <p:nvPicPr>
          <p:cNvPr id="9" name="Picture 8">
            <a:extLst>
              <a:ext uri="{FF2B5EF4-FFF2-40B4-BE49-F238E27FC236}">
                <a16:creationId xmlns:a16="http://schemas.microsoft.com/office/drawing/2014/main" id="{5E281B59-FA88-36D6-BC74-56E70A1116FA}"/>
              </a:ext>
            </a:extLst>
          </p:cNvPr>
          <p:cNvPicPr>
            <a:picLocks noChangeAspect="1"/>
          </p:cNvPicPr>
          <p:nvPr/>
        </p:nvPicPr>
        <p:blipFill>
          <a:blip r:embed="rId2"/>
          <a:stretch>
            <a:fillRect/>
          </a:stretch>
        </p:blipFill>
        <p:spPr>
          <a:xfrm>
            <a:off x="2747008" y="4119477"/>
            <a:ext cx="1623153" cy="806307"/>
          </a:xfrm>
          <a:prstGeom prst="rect">
            <a:avLst/>
          </a:prstGeom>
          <a:ln>
            <a:solidFill>
              <a:schemeClr val="accent4">
                <a:lumMod val="60000"/>
                <a:lumOff val="40000"/>
              </a:schemeClr>
            </a:solidFill>
          </a:ln>
        </p:spPr>
      </p:pic>
      <p:pic>
        <p:nvPicPr>
          <p:cNvPr id="11" name="Picture 10">
            <a:extLst>
              <a:ext uri="{FF2B5EF4-FFF2-40B4-BE49-F238E27FC236}">
                <a16:creationId xmlns:a16="http://schemas.microsoft.com/office/drawing/2014/main" id="{76680BEF-F30C-A0FB-127B-BFAE82CCA44D}"/>
              </a:ext>
            </a:extLst>
          </p:cNvPr>
          <p:cNvPicPr>
            <a:picLocks noChangeAspect="1"/>
          </p:cNvPicPr>
          <p:nvPr/>
        </p:nvPicPr>
        <p:blipFill>
          <a:blip r:embed="rId3"/>
          <a:stretch>
            <a:fillRect/>
          </a:stretch>
        </p:blipFill>
        <p:spPr>
          <a:xfrm>
            <a:off x="2747008" y="2930846"/>
            <a:ext cx="1623153" cy="831722"/>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2325092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60B16-697F-17D4-7A6D-EF35F07BB41F}"/>
              </a:ext>
            </a:extLst>
          </p:cNvPr>
          <p:cNvSpPr>
            <a:spLocks noGrp="1"/>
          </p:cNvSpPr>
          <p:nvPr>
            <p:ph type="body" idx="1"/>
          </p:nvPr>
        </p:nvSpPr>
        <p:spPr/>
        <p:txBody>
          <a:bodyPr/>
          <a:lstStyle/>
          <a:p>
            <a:r>
              <a:rPr lang="en-US" dirty="0"/>
              <a:t>To update connection in this situation through the ‘Workflow Dependencies’ menu, you can click ‘Show Individual Tools’.</a:t>
            </a:r>
          </a:p>
          <a:p>
            <a:r>
              <a:rPr lang="en-US" dirty="0"/>
              <a:t>This will expand the list for each tool in the file. The connections can then be updated one by one.</a:t>
            </a:r>
          </a:p>
        </p:txBody>
      </p:sp>
      <p:sp>
        <p:nvSpPr>
          <p:cNvPr id="3" name="Title 2">
            <a:extLst>
              <a:ext uri="{FF2B5EF4-FFF2-40B4-BE49-F238E27FC236}">
                <a16:creationId xmlns:a16="http://schemas.microsoft.com/office/drawing/2014/main" id="{A130BCF4-46BB-0C95-A01B-FACEB047F97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3F05147C-58FE-012C-DB16-B85AD2CDF821}"/>
              </a:ext>
            </a:extLst>
          </p:cNvPr>
          <p:cNvSpPr>
            <a:spLocks noGrp="1"/>
          </p:cNvSpPr>
          <p:nvPr>
            <p:ph type="body" sz="quarter" idx="18"/>
          </p:nvPr>
        </p:nvSpPr>
        <p:spPr/>
        <p:txBody>
          <a:bodyPr/>
          <a:lstStyle/>
          <a:p>
            <a:endParaRPr lang="en-US" dirty="0"/>
          </a:p>
        </p:txBody>
      </p:sp>
      <p:pic>
        <p:nvPicPr>
          <p:cNvPr id="6" name="Picture 5">
            <a:extLst>
              <a:ext uri="{FF2B5EF4-FFF2-40B4-BE49-F238E27FC236}">
                <a16:creationId xmlns:a16="http://schemas.microsoft.com/office/drawing/2014/main" id="{969CF33D-B3E7-016B-1DB5-9D76ECCD1F43}"/>
              </a:ext>
            </a:extLst>
          </p:cNvPr>
          <p:cNvPicPr>
            <a:picLocks noChangeAspect="1"/>
          </p:cNvPicPr>
          <p:nvPr/>
        </p:nvPicPr>
        <p:blipFill>
          <a:blip r:embed="rId2"/>
          <a:stretch>
            <a:fillRect/>
          </a:stretch>
        </p:blipFill>
        <p:spPr>
          <a:xfrm>
            <a:off x="861060" y="2851736"/>
            <a:ext cx="2168078" cy="1139289"/>
          </a:xfrm>
          <a:prstGeom prst="rect">
            <a:avLst/>
          </a:prstGeom>
          <a:ln>
            <a:solidFill>
              <a:schemeClr val="accent4">
                <a:lumMod val="60000"/>
                <a:lumOff val="40000"/>
              </a:schemeClr>
            </a:solidFill>
          </a:ln>
        </p:spPr>
      </p:pic>
      <p:pic>
        <p:nvPicPr>
          <p:cNvPr id="12" name="Picture 11">
            <a:extLst>
              <a:ext uri="{FF2B5EF4-FFF2-40B4-BE49-F238E27FC236}">
                <a16:creationId xmlns:a16="http://schemas.microsoft.com/office/drawing/2014/main" id="{A29E8111-D4C0-CE3F-EDFC-96ACDF523D16}"/>
              </a:ext>
            </a:extLst>
          </p:cNvPr>
          <p:cNvPicPr>
            <a:picLocks noChangeAspect="1"/>
          </p:cNvPicPr>
          <p:nvPr/>
        </p:nvPicPr>
        <p:blipFill>
          <a:blip r:embed="rId3"/>
          <a:stretch>
            <a:fillRect/>
          </a:stretch>
        </p:blipFill>
        <p:spPr>
          <a:xfrm>
            <a:off x="3399767" y="2851736"/>
            <a:ext cx="4932703" cy="1669632"/>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26676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lstStyle/>
          <a:p>
            <a:pPr algn="l"/>
            <a:r>
              <a:rPr lang="en-US" sz="1400" b="0" i="0" dirty="0">
                <a:solidFill>
                  <a:srgbClr val="2F3941"/>
                </a:solidFill>
                <a:effectLst/>
                <a:latin typeface="Proxima Nova" panose="020B0604020202020204" charset="0"/>
              </a:rPr>
              <a:t>Many tools, including Alteryx, use Open Database Connectivity (ODBC) to enable a connection to the Cosmic Frog model database. To access the Cosmic Frog model, you will need to download and install the relevant ODBC drivers. Latest versions of the drivers are located here: </a:t>
            </a:r>
            <a:r>
              <a:rPr lang="en-US" sz="1400" b="0" i="0" u="sng" dirty="0">
                <a:solidFill>
                  <a:srgbClr val="1F73B7"/>
                </a:solidFill>
                <a:effectLst/>
                <a:latin typeface="Proxima Nova" panose="020B0604020202020204" charset="0"/>
                <a:hlinkClick r:id="rId2"/>
              </a:rPr>
              <a:t>https://www.postgresql.org/ftp/odbc/versions/msi/</a:t>
            </a:r>
            <a:endParaRPr lang="en-US" sz="1400" b="0" i="0" u="sng" dirty="0">
              <a:solidFill>
                <a:srgbClr val="1F73B7"/>
              </a:solidFill>
              <a:effectLst/>
              <a:latin typeface="Proxima Nova" panose="020B0604020202020204" charset="0"/>
            </a:endParaRPr>
          </a:p>
          <a:p>
            <a:pPr algn="l"/>
            <a:endParaRPr lang="en-US" u="sng" dirty="0">
              <a:solidFill>
                <a:srgbClr val="1F73B7"/>
              </a:solidFill>
              <a:latin typeface="Proxima Nova" panose="020B0604020202020204" charset="0"/>
            </a:endParaRPr>
          </a:p>
          <a:p>
            <a:pPr marL="114300" indent="0" algn="l">
              <a:buNone/>
            </a:pPr>
            <a:endParaRPr lang="en-US" b="0" i="0" dirty="0">
              <a:solidFill>
                <a:srgbClr val="2F3941"/>
              </a:solidFill>
              <a:effectLst/>
              <a:latin typeface="Proxima Nova" panose="020B0604020202020204" charset="0"/>
            </a:endParaRPr>
          </a:p>
          <a:p>
            <a:pPr algn="l"/>
            <a:endParaRPr lang="en-US" sz="1400" b="0" i="0" dirty="0">
              <a:solidFill>
                <a:srgbClr val="2F3941"/>
              </a:solidFill>
              <a:effectLst/>
              <a:latin typeface="Proxima Nova" panose="020B0604020202020204" charset="0"/>
            </a:endParaRPr>
          </a:p>
          <a:p>
            <a:pPr algn="l"/>
            <a:endParaRPr lang="en-US" sz="1400" dirty="0">
              <a:solidFill>
                <a:srgbClr val="2F3941"/>
              </a:solidFill>
              <a:latin typeface="Proxima Nova" panose="020B0604020202020204" charset="0"/>
            </a:endParaRPr>
          </a:p>
          <a:p>
            <a:pPr algn="l"/>
            <a:r>
              <a:rPr lang="en-US" sz="1400" b="0" i="0" dirty="0">
                <a:solidFill>
                  <a:srgbClr val="2F3941"/>
                </a:solidFill>
                <a:effectLst/>
                <a:latin typeface="Proxima Nova" panose="020B0604020202020204" charset="0"/>
              </a:rPr>
              <a:t>The instructions below use the file: </a:t>
            </a:r>
            <a:r>
              <a:rPr lang="en-US" sz="1400" b="0" i="1" dirty="0">
                <a:solidFill>
                  <a:srgbClr val="2F3941"/>
                </a:solidFill>
                <a:effectLst/>
                <a:latin typeface="Proxima Nova" panose="020B0604020202020204" charset="0"/>
              </a:rPr>
              <a:t>psqlodbc_16_00_0000-x64.zip</a:t>
            </a:r>
            <a:r>
              <a:rPr lang="en-US" sz="1400" b="0" i="0" dirty="0">
                <a:solidFill>
                  <a:srgbClr val="2F3941"/>
                </a:solidFill>
                <a:effectLst/>
                <a:latin typeface="Proxima Nova" panose="020B0604020202020204" charset="0"/>
              </a:rPr>
              <a:t> and run the </a:t>
            </a:r>
            <a:r>
              <a:rPr lang="en-US" sz="1400" b="0" i="1" dirty="0">
                <a:solidFill>
                  <a:srgbClr val="2F3941"/>
                </a:solidFill>
                <a:effectLst/>
                <a:latin typeface="Proxima Nova" panose="020B0604020202020204" charset="0"/>
              </a:rPr>
              <a:t>psqlodbc_x64.msi</a:t>
            </a:r>
            <a:r>
              <a:rPr lang="en-US" sz="1400" b="0" i="0" dirty="0">
                <a:solidFill>
                  <a:srgbClr val="2F3941"/>
                </a:solidFill>
                <a:effectLst/>
                <a:latin typeface="Proxima Nova" panose="020B0604020202020204" charset="0"/>
              </a:rPr>
              <a:t> that are located on the bottom of the versions page.</a:t>
            </a:r>
          </a:p>
          <a:p>
            <a:pPr algn="l"/>
            <a:endParaRPr lang="en-US" sz="1400" dirty="0">
              <a:solidFill>
                <a:srgbClr val="2F3941"/>
              </a:solidFill>
              <a:latin typeface="Proxima Nova" panose="020B0604020202020204" charset="0"/>
            </a:endParaRPr>
          </a:p>
          <a:p>
            <a:pPr algn="l"/>
            <a:r>
              <a:rPr lang="en-US" sz="1400" b="0" i="0" dirty="0">
                <a:solidFill>
                  <a:srgbClr val="2F3941"/>
                </a:solidFill>
                <a:effectLst/>
                <a:latin typeface="Proxima Nova" panose="020B0604020202020204" charset="0"/>
              </a:rPr>
              <a:t>When installing, use the default settings from the installation wizard.</a:t>
            </a:r>
          </a:p>
        </p:txBody>
      </p:sp>
      <p:sp>
        <p:nvSpPr>
          <p:cNvPr id="2" name="Title 1"/>
          <p:cNvSpPr>
            <a:spLocks noGrp="1"/>
          </p:cNvSpPr>
          <p:nvPr>
            <p:ph type="title"/>
          </p:nvPr>
        </p:nvSpPr>
        <p:spPr/>
        <p:txBody>
          <a:bodyPr/>
          <a:lstStyle/>
          <a:p>
            <a:pPr algn="l"/>
            <a:r>
              <a:rPr lang="en-US" b="1" i="0" dirty="0">
                <a:solidFill>
                  <a:srgbClr val="2F3941"/>
                </a:solidFill>
                <a:effectLst/>
                <a:latin typeface="Helvetica" panose="020B0604020202020204" pitchFamily="34" charset="0"/>
              </a:rPr>
              <a:t>Postgres ODBC Installation</a:t>
            </a:r>
          </a:p>
        </p:txBody>
      </p:sp>
      <p:sp>
        <p:nvSpPr>
          <p:cNvPr id="6" name="AutoShape 2" descr="data:image/jpeg;base64,/9j/4AAQSkZJRgABAQAAAQABAAD/2wCEAAkGBxQSEhUUExQSFRUXGBwYFRcYGRgcFxoYHhsWGB4YFxccHSggHRwlHBgXJDEhJSkrLy4uGiAzODMsNygtLisBCgoKDg0OGxAQGzAkICQuLCwtLCw3LS4sLDAsNCw0LCwsLDQsLCw0LSwsNC80LCwvLCwsLy8sLywsLCwvLCwsLP/AABEIAK0BIwMBIgACEQEDEQH/xAAcAAEAAgMBAQEAAAAAAAAAAAAABQYDBAcCAQj/xABOEAACAQIDBgEIBQYLBQkAAAABAgMAEQQSIQUGEzFBUSIHFCMyYXGBkRZCUqHRM2JykrHhFSQ0Q1STlLLB0/BTY6LS8RdEZHSCg6Ozwv/EABoBAQADAQEBAAAAAAAAAAAAAAABAgQDBQb/xAAxEQACAgECBAQDBwUAAAAAAAAAAQIRAyExBBJBURNhgZEFIqEUMmJxwfDxI1OisdH/2gAMAwEAAhEDEQA/AO40pSgFY8ROsas7sqIoLMzEBVA1JJOgAHWslULyqrjWjijwsiBJy0MseQM7Ao7sykkckRtL6kigLps/aEU6cSCWOVLkZ42VluOYzKSK2a475FIsZHw4uNH5nwzOqmOzyZ8ysVJ1AWQAXNsw1GhrsVAKUpQClKUApSlAKVVdtb8wQ+cKvjmgKrwybZybHwEX5A66aVWtqeUKRjiEiUCN1C4d9VkQlCGdrE3OYgi1tBV445S2Rmy8XhxfekdPpXNd2t6cU6EPIjFAq3KamwtmJzXLG1yTVq2TvFmISYWYtZWUeE35Ai5IP3fO1dJcPkUeatDJh+M8JlzeCpVLz0vy/MsFKUrgeoKUpQClKUApSlAKUpQClKUApSlAKUpQClKUApSlAKUpQClKUArn/lOxTibBoih19LJMrOY04QVYm4kgRiqXlUGw5NrYXI6BXON8dpTrtMRRRFo2w6I8iusbAtJI3BSVvCrSBE/OsDlsbEARPkwllXFYf0caQthCno5M8ZmvHIQBkGSQgZmRSRfXQk367XF91cdNFJsqLgOsCsrm8gk4bSxSwqfDqiSNKSFc8x4dLgdooBSlKAUry0gHMge81hfGxj6w+Gv7KlRb2QNiqd5TseqYYRZiJJGGVRe7KCA1yNLeIc+9WRtqIPtH3D8a555TMUJJsNYEWDc/04q6wxytNoycbk5OHm12/wBlIhcMoK2ykXFuVvZXqtbZf5GO3LKO3t7aVs1tWqPj5qpNeZP7uS5I5mNyF1NuegJrdwu2mZRNFCWMb3yM6rfIQSL69D7eVRux/wAhiP0T/datHZQHEgJto+I6MfqJ9YGw+POu1/Ko9GYIxrNLKvvRaa9Fe3odQwG+0JhWXEAwZlDX1dDcZrBlF789CAdDQ77xN+TjkfS4JKqOnPUkc7nTleuY7e22rDIbBNCllu+nXnYA8rW5fdr4Tbi+NyRoGurALe5W+UC9yRcC5715cIwTak713SpV7v39T7HJm+ILCp8sYutm05a7aaLzaf5HRMRvbiSwskEa3i6s7WkcJY6KAbm9R2O2ziGRmknkUhWKrEMoJN8gsNeQuST16VS8Ntbil/SFQWUlbsb+kB0CrfQkG1+VesbtOSQgErbXLbMo6D1TrqB19tXgt9Oxl4h57jzZlWrdX20WiXr08y+7GdxJNaSYfkz+Uc6mMX0YkfC1qse7ExLSrnd1UJbMS1j472J7gCqvu/MHaRhyIi/+sAj53qc2RvMqIEmsuVVCsL+Iera32hYaC/OuahKV0i3BcQlnrJOtNE3o9NS1UrUi2jGwBDCx1HStlXB5EH3VRxa3R9CeqUpUAUpSgFKUoBSlKAUpXPcPt6f+DllMxMhxJUv4L5MxbLytbLbpyoDoVKUoBSlKAUpSgFcs2pvXh1xu0MNK5jzMiyPwZJvRCKOyoiIwzFmfxPoNNGJ0vu0MQ4fKDYaWt+PzrlGG3rwhEiNPHFMs87mdmdXjzSyELEE8UhyhNCQh5EnlXXw6SbZFmvgd68NhsBh4Y5GYM8D6wyq8cqyRu15SgSVCFIBvmH5wtl7FJtbsvzNcT2XvLgxgAuIxCTM+HaK7ZuNDmUpw+CbqF5DNHYkWJHWumbJxPFghk+3Ej/rKp/xrpixxe4bJh9pueVh7h+Na74lzzZvnWNVJ5An3VnTAyH6p+OlaKhHsVNc0rfTZTdSo++s67IHVj8BaoeaC6k0RJNUTfLaEUk0IR1fIPFlZSBd0Nr31PhOnu711RtkxEFWBYEEEE8wdCNK5ttnyaTxJhxgyrOmfjSFjGW8asnhOYaLdb+y+vKuUs6exn4nG543GrT86/RlOMircDKBc2F1FhmJAsOWlelY9h8/3VMf9ne1Lk3jsWJ/L66sT9jnYi5668q8Hyc7V01i9vpvZ2y8r9Pvqvi/i+h5n2Ff2f8n/AMPOz8UVimUKWzAgkXsvhOp09ta+Fw7Oq2S5V3IYFreIAFW0AtoL3vUtg9xdppHIuniBH5YEa6a+HXS+ulr8jUlHuNjfNHhBjSRmvmDm1vDfUC4uAelWc1KNOfTy9jlj4aeHKpY+HSbktW5NLpzNXsuxS948OI3lX8yAk92Jmuf9dqjtlkZZCSOnX86PW3yq1YvyYY8Rui8F2cobiQiwXNzLLfrpzrXwHk12lGrhkjJcWUrKpsbjU5lHbpf3VnTXPdUj0c2DJ9klib5pc0XffSNv3sjosWscisStldXFiQWylWsbHuvbka+zMr315m41sed+moNSh8nG0+0ZHbir3/Q7f6FY5PJ/tFhn4dlFiU4i5/Da9gAedjYX7Vp8WN2eQ/h2bRV5m1sqUxYLEsjsrB0s1yW+qObH4f4VpmaQTRQiWXhyrE7eM5gW4hbI98wHhGl7VJ4Hd3GBXi4c4RwTa3NwPDdrXtcDrbvW7szcTGGaB5gBkKB2zIbRqr+qBzOYjn0NSnGEm73OS4XLmXKoO+7XWtHb7Neh5+lqrJBErMEVRxZGjuHI4SkDUFRZnOYjmBzFWjBY/iPIFHhTKBIGBDFlV9AOmV1163rVn8mERkVlxEwAVgQRGTclCCDl0AynSx5j4y2z92jh1KoSw8PMi/hRIx0HRB8b0jli3ufSYVmr+ol6WbEeOdfrE+/WtqLa32l+I/CtCSFl5qRWOujxwl0O1k/Fjkbk1vYdK2aq9af0hWNioLCxIIutrjTkTWfJgiuvuWTLpSqk++QyNZQXynJcqFzW0zeLle1eNlb4GzechL3GXh5bWtre7nrWdqiS4UqgYfezE8Vc7Q8LOcwGXNk1tbx+t6tTv0xg7P8A8H/NUAn5nyqW52BPyF65MBl2Qvsnv/8ADervPvbAysoz3KkfU7fpVRZjbBcIkFllMjeJLZeDk7883SgOuQm6j3CvdY8MfAv6I/ZWSgFKUoBSlKAiN4xljMlvUVifcAW/wNQOwtkuuz4syqpGGGYG18xjuencmrm6BgQQCCLEHUEdiK+lRa1tOVq6LK0qIo595H9no+yMIza6SdB/tpRYm1Tu42GjGERQtzE0kJJ7xSvF/wDmrDh8OsahEVUUclUAAddAPbXqOMLyAGpOgtqTcn3k1Xnfck+gWr7SlVApSlAKUpQClKUApVO8pEDOkFjOFDsX4azMp8DALIMO6yjU6MuYAjUVo4bbmOR442ilTMuEIDI0mVSH844k4GW6kJzsetqAv9K5Vg98MY0cDtK4jmaBWkGFYsHaPFNLHClvGAscTBgGHib1uQ2cPiMe0olaKRmYYU2KuqEgY+7Zb2QsOCWU3tmAPIWA6ZSufbD2ntKdYAxaPNLaRzAbhRFnZbOiADi3UNbl1b1j0GgFKUoBSlKAVry4JG5qPeNK2Kre/mJePDo0bshM0akgnkxKG/fQ394FSm1sDNtSCOBc7yoik2Bc2F+1/ga5xvROJJrxXlXTxRxtIuja+JdPeK3MZPJIpEk5cLKqgNrocoLetzGY6+yq/tXDRh7ejJvqfCL+Mi559ABf2VeWSUlTIoOr+H0cvc+glOnj+Q5aUxCvcejmPh6wSE+oo527/Ktbgx3XSPnbmg6P7PYNaTxRX0EXq30Kcwq9Ld71zJNshw/5Oa2Zv5iW/r3Hitrp1rHCkl19HLey/wAxIOV76kf9a8HBJbNb69vzbZ7cuVrVjw0UdwSIuQOuTmQ3S1AZ0V/F6OXnf+TyjTKB279Kz4TNaUMrreN7XidObJbVuvsrQSKO50j6j6p+qD279a29m4eL0hyxkhGK+qbEOgBsB0BoDouyd5JzjRhisPBGaNSM3EuqZgxN8tjlbS3Ua6a3OuP4hzE0sqSDiJYq3Vi2hNw3QE8quW5OLkebFI8plEfCyE+0SE9SO3LtQFupSlAKo2x9/jLMyNCpVeMW4LSSSxrEzrmlj4Y0YoQMpYliBbna81AYrc7CyRiNkbKBKujsCUmJaRCQblSTex5EA9KAwjfrBZc5kZRmK6qw8QkWEry5h3W/YG/KsG82+i4fDR4iGMzK+I4PVdF4ueRbjxACJiOhGt62TuRgyEDRl8jyOpdmY5pUyOSSdbjW3cA9BW1JuxhjBBhynooLcJbnT0bxanr4JH59TfnQELgfKBEVxMsqMkEMpRJEDSB0AY8Vsq2VTlNu+lr3rZbfvDo06yiWPgyvHfIxzBI0leTQaKFcXv7D1FfZdwME0Yi4bhAoSwkceHhiKxsdboBf51nxW5WFkdnYS5mbOxEri5KLG3I8mREBHXKKA8HfGFplijDsOI8bsY5ct0ilmIiYIVka0fIHke9gcE2/cAIYZuEONxmKsGjaJY3K5LXOkgqRxG6uGdcrIxXPLJbMw8UqPE/I8ikjC3S9YYNzcKilVEovn14j5ruiRsQwNwcsaD4UBKbI2nHiYxLFmyEkAlSL2JFxfmNNCNDzFbtaGxdkRYWMxxBgpZnOZixLMSzMSe5Nb9AKUpQClKUAoRSlAYRhIwEARLIboMospsRdRbQ2JGnc1mpSgFKUoBSlKAUpSgFYMZg45VyyIrrcGzC4uORtWelARn0ewv8AR4f1BWu+6uGJJCFb9FNl+AtpU3VY2vvzhsNLPDIJc8EaytZQQys0agJrq15EFtOdAbZ3Uw/Z/n+6vn0Uw/Z/n+6ssO9GEa/p4lZYxK6syhkQhWu4vpYOt+2Yd6yQ7x4R0LriIWQByWDi1owC5v2UEE9r0BDv5PsIbn04uc35V7Xvm9W9rX6V4xW7iJzDEdwR+Glbce/GDMkyNMiCFxGzuyBGcrnyp4rmwvc2A0Patnae9WDhEwknivCAZkBBdQSALr72X561eEknqrBB/wADxdm+Y/CsuG2TBmGdSV0uL6c72ItqO4rZx+Nw6rxFmiyHPrmFhk9fXsvXtUUN5cLlZjNEqAgBy6ZW8Ak8JB6KetvlrWtLFJFdS1Dd/CnUYeH9Ra2sFs6KG/CjRM1s2UAXte17drn51EbJ3hg4gw5mi4jANGmYZiGBYWHW4BI9lWGsc48rosKUpVQKUpQClKUApSlAKUpQClKUApSlAKUpQClKUApSlAKUpQClKUApSlAKUpQCqptrcaLEzmd5HBLBsoAtpFwwD3F8r+9RVrpQFLxHk/WTPmxMzB4ZIBcA5UkWJTboLcJbWA63vzrNtbcZZjMRM6GYzZ7Kp8E8UULqL+yJSDz1NW6lAU7au4SzrKnnMyrMWMii1jeGGAadwIQRe48TacrbM+6GYTqMRIscxdwgRLLI7RuXzEZiMyXC3+sRrpa0UoCl4zcASiRWxEmV/OPCETwtidZGB5nxXIF9L21sKwbT3YQYqSXOwzOzhQBYZsMMNYewKL++r3UDtOS8h9mld8CuRDKTsvdqWDE4cIy+bQyRyXJBZmTDDC3K5LhiFXk2X2V1SqzEt2A7kVZqnPFRaoIUpSs5IpSlAKUpQClKUApSlAKUpQClKUApSlAKVAybzoMX5rw5S2YLn8GS5UP9rNaxHStLenep8LIUWJHAjD3LEa3bTQH7NAWuleYmuAe4Br1QClKUApSlAKUpQClKUApSlAKUpQClK0cZtELoup+4VaMXJ0gZMfiwg09Y8h/jUDXqRyxuTcmvsUZYgDma3Y4KCKNm1smHM9+i/tqbrFhYAihR8faay1jyz55WWQpSlcyRUVtreGDClRMxBYEgBWbQcybD21K1zryoS3lhSw0Rje2puQLX520++tfA4I58yhLbXYrJ0joiNcAjkdRUHjN8MJFilwby2nYgBcrEXb1QXAygnoL9qybF22k2F4wFsinOt/VKjUX+8ewiuHTb88XaUePfDRHIAqx3IsBezl7auMx1Ity7Cr4ODlOU4yT+W/foUyZVFLzO/bV2nHhozJKSFBA0BJueQAGtZcDjEmjWSM5kYXB/ceR9lV3yh4lBhMpsS7Lk15H1s3yB+dQXk92zLxVw5YGLKxUEC4bRtDzt63OrQ4Ln4V5lum/ypdi3N81HRqUrHLMq+sQK89Ky5kpUfNtVR6oJ+4VpS7RduRy+78a7RwTZFk5evtROxxdmY3Olv9fKpaqTjyuiUQ29oPmxIYrlZCbMyEjMLjMuoGtUcbTjP862n/iJvx9oq774/wAjm9w/vLXIs7a3X6yW1/QqgLBx8OW4mZc1x4+NJmvawN+fIfdTES4d/E5Vr6XaWQm3a59/31WkZsp8OtjYX9svWs0ztZfDrddL/nLQFl/hKMW9K3s/jE3L519/hKO9uK1//MS+09/YaqyM2VfD9U9fYK+BjmPh0yrrf2S9KAt+DxIldUjlfMWXUTzG3iUXtfUAkV0uuPboMfO0uLa97/zsNdhoBSlKAUqO3h2n5th5JQoZlFo0uBnkPhRLnldiBfpVJffXGBC5GBA4CTgZmzFGYhgozesosSOzCobotGDlsXram1I8OoaTPYnKMkckhvYn1Y1JtodbVG/TDDdsV/ZcV/lVtbanUPChPiYsVHcKup+Fx86wVSU2mXhCLWp4+mGG7Yr+y4r/ACqfTDDdsV/ZcV/lV7pVfEZfkj+/4PH0ww3bFf2XFf5VeX3xw45Lij7PNcSP2x1lpTxGOSP7/gicTvYr6ZcSB2GHxH3nh19wWOWW+USC3PPG6HXsHUX+FStfMLhOJI1zoFX46tWrDxLumkkc5wilaMEEDObKPwHvqcwmEEY01PU/66VlijCiwFhXurZMznp0OSQpSlcSRSlKAVSPKbs+6Rzg+qchHsbUH5i3xq71WfKJ/Im/TT+8K2cBNx4mFd69ystjQw8gi2HI4sCMPM3a5tJa/t5CvzwwsD7q/Tu6eFVtnxJIqsrIcysAQVZmNiDoQQa/OmO2dKcS8PCfitIQI8pzXJNhl9xr1OEmvGyr8Tf1Zk4lOos7V5QMKvm+GlN89lTnpYoWOne45148mmCRnkkZbslsja2FwwI7X5fOtnebM+ysO0ilZAIiykWKtlsQR0POpPydNfBr7Hcf8V/8a5PLKPw9rz5f1NCXzG9jsRKDYm3bL1+NaBNWWaIMLEXFQmMwZQ916H8aw4ckXpsy7Rq0pStBBt4HG8MEZb39tbq7WXqG+78ah6VylhjJ2ybMu9e0I2wkoJI0F9DoMy61zQYeH+lk8v5vqLa/dV326bQORzFiPfmFUddrya+nYgFfrDl4L/tNZM0FB0iUBhoLW86P9X+l/wAxr02Hi0vij0I9F2N6x/wxLkJ47W11zDn6Swv8B8q8zTGVxdy3guDoeve3tNciTKMLCP8AvTf1VfPN4L386P8AV++3941gwe1nWOMcYr4OVwNbKRp8TWyNsSXPpmuOYzD7LX0oCQ3dMMeJiIxGcs6rYpbm6Ne//prqxxifaWuS7vbSaWYKZS4BBtcGxE0YB+VxV5rvixKatkNk820Ix9b9teG2og+0fcPxqEpXZcPEiyC8pHGxkaQxILB84Z2RVICOCurXv4geVcxOzILNCJXDjMnEyjzcyC4IV85ktmBUOUylh2N67Wari7m4fjGX0hUsX4V14ecksToue2YlsuawPTQVny8DGUrRuwfE+IwwUISpK+i679CMxu8zxSYaWZXnYQNwAMisY5CmZ5HLWD+CIW0ub+6vMflTUqX8znCg2JLJzBAIsNdCQCbWBqd2luZHiApHFRlFg6Bb5b3IIZSpBOuo0I0tXzC+TOJXV1Mqqtm4bOCrODmzsbF9WAYqGAJ6VGTBrq0ZY5K6G1iduTIiucMGDFAAswuC5AF8yDqRW157P/sI/wCuP+VUzFsNSqiQhrZdLaXWxB17EA1vxYJF5KPjrUPHhXcnxJFcilxLerh4z/7xt8+FUDt/fJsHMYZcI7MEDkxyIwynNbmFN/C2gF/CbXrpNVjeXceDGyiZ3mjfKEfhlRnVSxAOZTlIzN4ls2vPlXJwj0Q8RlQxflE4QUvhZDeNJSUkjKhXXODrY+rqQBoNTV+3eSWxeVETOqWCuW6Em/hW3PpeoXGeTrCzNGx4kYVFjaJCuR0QZFDXBI8ACkoVJFgeVW7DrZVHKwAt8KKKRDk2ZKUpViopSlAKUpQCqt5Q8NJJh0WNHf0gLBQSbWbWw1tcirFjsRw43ksTkVmsOZsCbD5VUcDvTPHEk2JbCyCeOJ4IoLiYNK6IieNirpeRRxLqL301064MrxZFNK6IatUTu6RfzSIOjIyrlysGB00BIYA8v+tVSbZcjbfE3m0hhVVvNay8ThuoIvbMByNrkG16lH37QZf4vPe5EovF6MicYdr+PxWdlPhvcH4V6w2/cbPIjQzIUmjis2QMeJN5ur5M2YLm1vbkRa/KrePU5SS+9f1IcbokN9cE82EdUUs11YAc9Dc2A1JtfQd6xbh4GSHChZVKMXZgp5gG1rjoeelaEu/6C2XDzuM2U2MYsfOJMIObjnJH8jc19w2/8TyRxiGfM2XieqeGzSSQgGxObxxtcroBY8r2n7RLwPBrS7JrWy4V8YX0NRe7O2fPIEnEUkSSANGJCmZkIBDWVjYG/XWpWs5JD47Z+W7LqO3UfurQUXIHerPWnJgAXDDSxuR3rVjz6VIq0ZjhU6qvyrG2z4z9X7zW1Ss6nJdSxXN6tnKMLKVzXsLC/UsormAw02p4E3NTbL2yAjn7DXa8bhVlQo98ptexIOhBFiPaBUX9H8PfLds1r2z6272qHJvcHJvM5rH0E3Ij1e/E15/nCmVuKQyOh4fJhY8+Yrrf0ah/3n6xrVxe5OElYM6yEgZb8Rxpe9tD3qAcpwEEpijKwykZNCF0Nwuo15aVnOGm/o8/6vsYd/bXVcPuph0VUUSBVFgM7aD41k+jUP8AvP1jQHOd2cLJ5woeORASBmYaXMsbAe+w+6umDZA+0flXiHd6FWVhnupDC7G1xqLiparxySjsKI8bJX7TfdXtdmR+0/H8K3aVPiz7kUa64GMfVHx1rKkYHIAe4V7pVHJvdkkD9K4hKYykyqJTBxSo4XFH1MwNxe4ALAAkgXrKN6cJkzGeJTwuMUzoXEeXPmsrG/h10vWg26TNKxbEsYTiPOeEEUHiaWvJzKggG1hy520rRg8nqqVtiHVRDwWyqFaT0JgvIQcrCxzAFbgga20qATce9eEYxhJ4XeXIURZI8+V7ANkLXtqOVz2Br7sjerCYmNZI54tSq5WdA6s5KqjLfRmIIC8yRatDC7mhTmaXM/Ew8hYIFvwFCqoFzYEDvob1pYfcDKijzli0YhELcNQF4MpmGdb+MljbmLDlqSSBMTb34QS8ITRu9lNldOTS8DQlgCQ9wQDfS1r2Fbn0gwvpP4zh/RkLJ6VPAxJUB9dCWBFj1BHOq7HuCBk/jDHLkLeBbsUxRxYIN/CMzFSNdLdq9RbgoDHeZ2WIxiEFV0jTER4ko5+uS0SrmPIX0uSSBa8FjI5kWSJ0kjbVXRgynpoRodaz1G7B2SMLG0YYtmlkkuQB+UdpLads1vhUlQClKUApSlAKUpQCoiLdjBqJAuFw6iW3FyxqM5BzAtYakNqOx1qXpQEbFsDDKoVYIQAMoGUcs/Ft/WeL3686x/RnCWcebxWksXGXnZ+ILdvH4tLa686lqUBGQ7v4VQFXDwgC1gEWwyuZR06SEsPaSaDd/C51kEEQdL5SFFxdmf8AvO597E9ak6UBiw2HWNFSNVREAVVUWVVAsAB0AFZaUoBSlKAUpSgFUSLYUq4ty2DSR2xLTLjTIilUK2VdDxCyjwZMuQjr0q90oDmjYTa7xgHzlCsWHVrPATJIvHErXEoIVrxG4IOg0OorJHsnHrLJIUxXpjh2nEc8WYqsBR0hZmUKyzZST4brexubV0elAc+h2VtN2h4suIUZolmySRAcPgTcQ6D1uLwQSB3K6a1jwWD2vniMryi0CB7GIoW82YOrnigiTzixzBWHq62zCui0oCN3cwskWGiWZ5HlyAyNIwZs5F2FxpYEkC2lqkqUoBSlKAUpSgFKUoBSlKAUpSgFKUoBSlKAUpSgFKUoD//Z"/>
          <p:cNvSpPr>
            <a:spLocks noChangeAspect="1" noChangeArrowheads="1"/>
          </p:cNvSpPr>
          <p:nvPr/>
        </p:nvSpPr>
        <p:spPr bwMode="auto">
          <a:xfrm>
            <a:off x="1190625"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dirty="0"/>
          </a:p>
        </p:txBody>
      </p:sp>
      <p:sp>
        <p:nvSpPr>
          <p:cNvPr id="7" name="AutoShape 4" descr="data:image/jpeg;base64,/9j/4AAQSkZJRgABAQAAAQABAAD/2wCEAAkGBxQSEhUUExQSFRUXGBwYFRcYGRgcFxoYHhsWGB4YFxccHSggHRwlHBgXJDEhJSkrLy4uGiAzODMsNygtLisBCgoKDg0OGxAQGzAkICQuLCwtLCw3LS4sLDAsNCw0LCwsLDQsLCw0LSwsNC80LCwvLCwsLy8sLywsLCwvLCwsLP/AABEIAK0BIwMBIgACEQEDEQH/xAAcAAEAAgMBAQEAAAAAAAAAAAAABQYDBAcCAQj/xABOEAACAQIDBgEIBQYLBQkAAAABAgMAEQQSIQUGEzFBUSIHFCMyYXGBkRZCUqHRM2JykrHhFSQ0Q1STlLLB0/BTY6LS8RdEZHSCg6Ozwv/EABoBAQADAQEBAAAAAAAAAAAAAAABAgQDBQb/xAAxEQACAgECBAQDBwUAAAAAAAAAAQIRAyExBBJBURNhgZEFIqEUMmJxwfDxI1OisdH/2gAMAwEAAhEDEQA/AO40pSgFY8ROsas7sqIoLMzEBVA1JJOgAHWslULyqrjWjijwsiBJy0MseQM7Ao7sykkckRtL6kigLps/aEU6cSCWOVLkZ42VluOYzKSK2a475FIsZHw4uNH5nwzOqmOzyZ8ysVJ1AWQAXNsw1GhrsVAKUpQClKUApSlAKVVdtb8wQ+cKvjmgKrwybZybHwEX5A66aVWtqeUKRjiEiUCN1C4d9VkQlCGdrE3OYgi1tBV445S2Rmy8XhxfekdPpXNd2t6cU6EPIjFAq3KamwtmJzXLG1yTVq2TvFmISYWYtZWUeE35Ai5IP3fO1dJcPkUeatDJh+M8JlzeCpVLz0vy/MsFKUrgeoKUpQClKUApSlAKUpQClKUApSlAKUpQClKUApSlAKUpQClKUArn/lOxTibBoih19LJMrOY04QVYm4kgRiqXlUGw5NrYXI6BXON8dpTrtMRRRFo2w6I8iusbAtJI3BSVvCrSBE/OsDlsbEARPkwllXFYf0caQthCno5M8ZmvHIQBkGSQgZmRSRfXQk367XF91cdNFJsqLgOsCsrm8gk4bSxSwqfDqiSNKSFc8x4dLgdooBSlKAUry0gHMge81hfGxj6w+Gv7KlRb2QNiqd5TseqYYRZiJJGGVRe7KCA1yNLeIc+9WRtqIPtH3D8a555TMUJJsNYEWDc/04q6wxytNoycbk5OHm12/wBlIhcMoK2ykXFuVvZXqtbZf5GO3LKO3t7aVs1tWqPj5qpNeZP7uS5I5mNyF1NuegJrdwu2mZRNFCWMb3yM6rfIQSL69D7eVRux/wAhiP0T/datHZQHEgJto+I6MfqJ9YGw+POu1/Ko9GYIxrNLKvvRaa9Fe3odQwG+0JhWXEAwZlDX1dDcZrBlF789CAdDQ77xN+TjkfS4JKqOnPUkc7nTleuY7e22rDIbBNCllu+nXnYA8rW5fdr4Tbi+NyRoGurALe5W+UC9yRcC5715cIwTak713SpV7v39T7HJm+ILCp8sYutm05a7aaLzaf5HRMRvbiSwskEa3i6s7WkcJY6KAbm9R2O2ziGRmknkUhWKrEMoJN8gsNeQuST16VS8Ntbil/SFQWUlbsb+kB0CrfQkG1+VesbtOSQgErbXLbMo6D1TrqB19tXgt9Oxl4h57jzZlWrdX20WiXr08y+7GdxJNaSYfkz+Uc6mMX0YkfC1qse7ExLSrnd1UJbMS1j472J7gCqvu/MHaRhyIi/+sAj53qc2RvMqIEmsuVVCsL+Iera32hYaC/OuahKV0i3BcQlnrJOtNE3o9NS1UrUi2jGwBDCx1HStlXB5EH3VRxa3R9CeqUpUAUpSgFKUoBSlKAUpXPcPt6f+DllMxMhxJUv4L5MxbLytbLbpyoDoVKUoBSlKAUpSgFcs2pvXh1xu0MNK5jzMiyPwZJvRCKOyoiIwzFmfxPoNNGJ0vu0MQ4fKDYaWt+PzrlGG3rwhEiNPHFMs87mdmdXjzSyELEE8UhyhNCQh5EnlXXw6SbZFmvgd68NhsBh4Y5GYM8D6wyq8cqyRu15SgSVCFIBvmH5wtl7FJtbsvzNcT2XvLgxgAuIxCTM+HaK7ZuNDmUpw+CbqF5DNHYkWJHWumbJxPFghk+3Ej/rKp/xrpixxe4bJh9pueVh7h+Na74lzzZvnWNVJ5An3VnTAyH6p+OlaKhHsVNc0rfTZTdSo++s67IHVj8BaoeaC6k0RJNUTfLaEUk0IR1fIPFlZSBd0Nr31PhOnu711RtkxEFWBYEEEE8wdCNK5ttnyaTxJhxgyrOmfjSFjGW8asnhOYaLdb+y+vKuUs6exn4nG543GrT86/RlOMircDKBc2F1FhmJAsOWlelY9h8/3VMf9ne1Lk3jsWJ/L66sT9jnYi5668q8Hyc7V01i9vpvZ2y8r9Pvqvi/i+h5n2Ff2f8n/AMPOz8UVimUKWzAgkXsvhOp09ta+Fw7Oq2S5V3IYFreIAFW0AtoL3vUtg9xdppHIuniBH5YEa6a+HXS+ulr8jUlHuNjfNHhBjSRmvmDm1vDfUC4uAelWc1KNOfTy9jlj4aeHKpY+HSbktW5NLpzNXsuxS948OI3lX8yAk92Jmuf9dqjtlkZZCSOnX86PW3yq1YvyYY8Rui8F2cobiQiwXNzLLfrpzrXwHk12lGrhkjJcWUrKpsbjU5lHbpf3VnTXPdUj0c2DJ9klib5pc0XffSNv3sjosWscisStldXFiQWylWsbHuvbka+zMr315m41sed+moNSh8nG0+0ZHbir3/Q7f6FY5PJ/tFhn4dlFiU4i5/Da9gAedjYX7Vp8WN2eQ/h2bRV5m1sqUxYLEsjsrB0s1yW+qObH4f4VpmaQTRQiWXhyrE7eM5gW4hbI98wHhGl7VJ4Hd3GBXi4c4RwTa3NwPDdrXtcDrbvW7szcTGGaB5gBkKB2zIbRqr+qBzOYjn0NSnGEm73OS4XLmXKoO+7XWtHb7Neh5+lqrJBErMEVRxZGjuHI4SkDUFRZnOYjmBzFWjBY/iPIFHhTKBIGBDFlV9AOmV1163rVn8mERkVlxEwAVgQRGTclCCDl0AynSx5j4y2z92jh1KoSw8PMi/hRIx0HRB8b0jli3ufSYVmr+ol6WbEeOdfrE+/WtqLa32l+I/CtCSFl5qRWOujxwl0O1k/Fjkbk1vYdK2aq9af0hWNioLCxIIutrjTkTWfJgiuvuWTLpSqk++QyNZQXynJcqFzW0zeLle1eNlb4GzechL3GXh5bWtre7nrWdqiS4UqgYfezE8Vc7Q8LOcwGXNk1tbx+t6tTv0xg7P8A8H/NUAn5nyqW52BPyF65MBl2Qvsnv/8ADervPvbAysoz3KkfU7fpVRZjbBcIkFllMjeJLZeDk7883SgOuQm6j3CvdY8MfAv6I/ZWSgFKUoBSlKAiN4xljMlvUVifcAW/wNQOwtkuuz4syqpGGGYG18xjuencmrm6BgQQCCLEHUEdiK+lRa1tOVq6LK0qIo595H9no+yMIza6SdB/tpRYm1Tu42GjGERQtzE0kJJ7xSvF/wDmrDh8OsahEVUUclUAAddAPbXqOMLyAGpOgtqTcn3k1Xnfck+gWr7SlVApSlAKUpQClKUApVO8pEDOkFjOFDsX4azMp8DALIMO6yjU6MuYAjUVo4bbmOR442ilTMuEIDI0mVSH844k4GW6kJzsetqAv9K5Vg98MY0cDtK4jmaBWkGFYsHaPFNLHClvGAscTBgGHib1uQ2cPiMe0olaKRmYYU2KuqEgY+7Zb2QsOCWU3tmAPIWA6ZSufbD2ntKdYAxaPNLaRzAbhRFnZbOiADi3UNbl1b1j0GgFKUoBSlKAVry4JG5qPeNK2Kre/mJePDo0bshM0akgnkxKG/fQ394FSm1sDNtSCOBc7yoik2Bc2F+1/ga5xvROJJrxXlXTxRxtIuja+JdPeK3MZPJIpEk5cLKqgNrocoLetzGY6+yq/tXDRh7ejJvqfCL+Mi559ABf2VeWSUlTIoOr+H0cvc+glOnj+Q5aUxCvcejmPh6wSE+oo527/Ktbgx3XSPnbmg6P7PYNaTxRX0EXq30Kcwq9Ld71zJNshw/5Oa2Zv5iW/r3Hitrp1rHCkl19HLey/wAxIOV76kf9a8HBJbNb69vzbZ7cuVrVjw0UdwSIuQOuTmQ3S1AZ0V/F6OXnf+TyjTKB279Kz4TNaUMrreN7XidObJbVuvsrQSKO50j6j6p+qD279a29m4eL0hyxkhGK+qbEOgBsB0BoDouyd5JzjRhisPBGaNSM3EuqZgxN8tjlbS3Ua6a3OuP4hzE0sqSDiJYq3Vi2hNw3QE8quW5OLkebFI8plEfCyE+0SE9SO3LtQFupSlAKo2x9/jLMyNCpVeMW4LSSSxrEzrmlj4Y0YoQMpYliBbna81AYrc7CyRiNkbKBKujsCUmJaRCQblSTex5EA9KAwjfrBZc5kZRmK6qw8QkWEry5h3W/YG/KsG82+i4fDR4iGMzK+I4PVdF4ueRbjxACJiOhGt62TuRgyEDRl8jyOpdmY5pUyOSSdbjW3cA9BW1JuxhjBBhynooLcJbnT0bxanr4JH59TfnQELgfKBEVxMsqMkEMpRJEDSB0AY8Vsq2VTlNu+lr3rZbfvDo06yiWPgyvHfIxzBI0leTQaKFcXv7D1FfZdwME0Yi4bhAoSwkceHhiKxsdboBf51nxW5WFkdnYS5mbOxEri5KLG3I8mREBHXKKA8HfGFplijDsOI8bsY5ct0ilmIiYIVka0fIHke9gcE2/cAIYZuEONxmKsGjaJY3K5LXOkgqRxG6uGdcrIxXPLJbMw8UqPE/I8ikjC3S9YYNzcKilVEovn14j5ruiRsQwNwcsaD4UBKbI2nHiYxLFmyEkAlSL2JFxfmNNCNDzFbtaGxdkRYWMxxBgpZnOZixLMSzMSe5Nb9AKUpQClKUAoRSlAYRhIwEARLIboMospsRdRbQ2JGnc1mpSgFKUoBSlKAUpSgFYMZg45VyyIrrcGzC4uORtWelARn0ewv8AR4f1BWu+6uGJJCFb9FNl+AtpU3VY2vvzhsNLPDIJc8EaytZQQys0agJrq15EFtOdAbZ3Uw/Z/n+6vn0Uw/Z/n+6ssO9GEa/p4lZYxK6syhkQhWu4vpYOt+2Yd6yQ7x4R0LriIWQByWDi1owC5v2UEE9r0BDv5PsIbn04uc35V7Xvm9W9rX6V4xW7iJzDEdwR+Glbce/GDMkyNMiCFxGzuyBGcrnyp4rmwvc2A0Patnae9WDhEwknivCAZkBBdQSALr72X561eEknqrBB/wADxdm+Y/CsuG2TBmGdSV0uL6c72ItqO4rZx+Nw6rxFmiyHPrmFhk9fXsvXtUUN5cLlZjNEqAgBy6ZW8Ak8JB6KetvlrWtLFJFdS1Dd/CnUYeH9Ra2sFs6KG/CjRM1s2UAXte17drn51EbJ3hg4gw5mi4jANGmYZiGBYWHW4BI9lWGsc48rosKUpVQKUpQClKUApSlAKUpQClKUApSlAKUpQClKUApSlAKUpQClKUApSlAKUpQCqptrcaLEzmd5HBLBsoAtpFwwD3F8r+9RVrpQFLxHk/WTPmxMzB4ZIBcA5UkWJTboLcJbWA63vzrNtbcZZjMRM6GYzZ7Kp8E8UULqL+yJSDz1NW6lAU7au4SzrKnnMyrMWMii1jeGGAadwIQRe48TacrbM+6GYTqMRIscxdwgRLLI7RuXzEZiMyXC3+sRrpa0UoCl4zcASiRWxEmV/OPCETwtidZGB5nxXIF9L21sKwbT3YQYqSXOwzOzhQBYZsMMNYewKL++r3UDtOS8h9mld8CuRDKTsvdqWDE4cIy+bQyRyXJBZmTDDC3K5LhiFXk2X2V1SqzEt2A7kVZqnPFRaoIUpSs5IpSlAKUpQClKUApSlAKUpQClKUApSlAKVAybzoMX5rw5S2YLn8GS5UP9rNaxHStLenep8LIUWJHAjD3LEa3bTQH7NAWuleYmuAe4Br1QClKUApSlAKUpQClKUApSlAKUpQClK0cZtELoup+4VaMXJ0gZMfiwg09Y8h/jUDXqRyxuTcmvsUZYgDma3Y4KCKNm1smHM9+i/tqbrFhYAihR8faay1jyz55WWQpSlcyRUVtreGDClRMxBYEgBWbQcybD21K1zryoS3lhSw0Rje2puQLX520++tfA4I58yhLbXYrJ0joiNcAjkdRUHjN8MJFilwby2nYgBcrEXb1QXAygnoL9qybF22k2F4wFsinOt/VKjUX+8ewiuHTb88XaUePfDRHIAqx3IsBezl7auMx1Ity7Cr4ODlOU4yT+W/foUyZVFLzO/bV2nHhozJKSFBA0BJueQAGtZcDjEmjWSM5kYXB/ceR9lV3yh4lBhMpsS7Lk15H1s3yB+dQXk92zLxVw5YGLKxUEC4bRtDzt63OrQ4Ln4V5lum/ypdi3N81HRqUrHLMq+sQK89Ky5kpUfNtVR6oJ+4VpS7RduRy+78a7RwTZFk5evtROxxdmY3Olv9fKpaqTjyuiUQ29oPmxIYrlZCbMyEjMLjMuoGtUcbTjP862n/iJvx9oq774/wAjm9w/vLXIs7a3X6yW1/QqgLBx8OW4mZc1x4+NJmvawN+fIfdTES4d/E5Vr6XaWQm3a59/31WkZsp8OtjYX9svWs0ztZfDrddL/nLQFl/hKMW9K3s/jE3L519/hKO9uK1//MS+09/YaqyM2VfD9U9fYK+BjmPh0yrrf2S9KAt+DxIldUjlfMWXUTzG3iUXtfUAkV0uuPboMfO0uLa97/zsNdhoBSlKAUqO3h2n5th5JQoZlFo0uBnkPhRLnldiBfpVJffXGBC5GBA4CTgZmzFGYhgozesosSOzCobotGDlsXram1I8OoaTPYnKMkckhvYn1Y1JtodbVG/TDDdsV/ZcV/lVtbanUPChPiYsVHcKup+Fx86wVSU2mXhCLWp4+mGG7Yr+y4r/ACqfTDDdsV/ZcV/lV7pVfEZfkj+/4PH0ww3bFf2XFf5VeX3xw45Lij7PNcSP2x1lpTxGOSP7/gicTvYr6ZcSB2GHxH3nh19wWOWW+USC3PPG6HXsHUX+FStfMLhOJI1zoFX46tWrDxLumkkc5wilaMEEDObKPwHvqcwmEEY01PU/66VlijCiwFhXurZMznp0OSQpSlcSRSlKAVSPKbs+6Rzg+qchHsbUH5i3xq71WfKJ/Im/TT+8K2cBNx4mFd69ystjQw8gi2HI4sCMPM3a5tJa/t5CvzwwsD7q/Tu6eFVtnxJIqsrIcysAQVZmNiDoQQa/OmO2dKcS8PCfitIQI8pzXJNhl9xr1OEmvGyr8Tf1Zk4lOos7V5QMKvm+GlN89lTnpYoWOne45148mmCRnkkZbslsja2FwwI7X5fOtnebM+ysO0ilZAIiykWKtlsQR0POpPydNfBr7Hcf8V/8a5PLKPw9rz5f1NCXzG9jsRKDYm3bL1+NaBNWWaIMLEXFQmMwZQ916H8aw4ckXpsy7Rq0pStBBt4HG8MEZb39tbq7WXqG+78ah6VylhjJ2ybMu9e0I2wkoJI0F9DoMy61zQYeH+lk8v5vqLa/dV326bQORzFiPfmFUddrya+nYgFfrDl4L/tNZM0FB0iUBhoLW86P9X+l/wAxr02Hi0vij0I9F2N6x/wxLkJ47W11zDn6Swv8B8q8zTGVxdy3guDoeve3tNciTKMLCP8AvTf1VfPN4L386P8AV++3941gwe1nWOMcYr4OVwNbKRp8TWyNsSXPpmuOYzD7LX0oCQ3dMMeJiIxGcs6rYpbm6Ne//prqxxifaWuS7vbSaWYKZS4BBtcGxE0YB+VxV5rvixKatkNk820Ix9b9teG2og+0fcPxqEpXZcPEiyC8pHGxkaQxILB84Z2RVICOCurXv4geVcxOzILNCJXDjMnEyjzcyC4IV85ktmBUOUylh2N67Wari7m4fjGX0hUsX4V14ecksToue2YlsuawPTQVny8DGUrRuwfE+IwwUISpK+i679CMxu8zxSYaWZXnYQNwAMisY5CmZ5HLWD+CIW0ub+6vMflTUqX8znCg2JLJzBAIsNdCQCbWBqd2luZHiApHFRlFg6Bb5b3IIZSpBOuo0I0tXzC+TOJXV1Mqqtm4bOCrODmzsbF9WAYqGAJ6VGTBrq0ZY5K6G1iduTIiucMGDFAAswuC5AF8yDqRW157P/sI/wCuP+VUzFsNSqiQhrZdLaXWxB17EA1vxYJF5KPjrUPHhXcnxJFcilxLerh4z/7xt8+FUDt/fJsHMYZcI7MEDkxyIwynNbmFN/C2gF/CbXrpNVjeXceDGyiZ3mjfKEfhlRnVSxAOZTlIzN4ls2vPlXJwj0Q8RlQxflE4QUvhZDeNJSUkjKhXXODrY+rqQBoNTV+3eSWxeVETOqWCuW6Em/hW3PpeoXGeTrCzNGx4kYVFjaJCuR0QZFDXBI8ACkoVJFgeVW7DrZVHKwAt8KKKRDk2ZKUpViopSlAKUpQCqt5Q8NJJh0WNHf0gLBQSbWbWw1tcirFjsRw43ksTkVmsOZsCbD5VUcDvTPHEk2JbCyCeOJ4IoLiYNK6IieNirpeRRxLqL301064MrxZFNK6IatUTu6RfzSIOjIyrlysGB00BIYA8v+tVSbZcjbfE3m0hhVVvNay8ThuoIvbMByNrkG16lH37QZf4vPe5EovF6MicYdr+PxWdlPhvcH4V6w2/cbPIjQzIUmjis2QMeJN5ur5M2YLm1vbkRa/KrePU5SS+9f1IcbokN9cE82EdUUs11YAc9Dc2A1JtfQd6xbh4GSHChZVKMXZgp5gG1rjoeelaEu/6C2XDzuM2U2MYsfOJMIObjnJH8jc19w2/8TyRxiGfM2XieqeGzSSQgGxObxxtcroBY8r2n7RLwPBrS7JrWy4V8YX0NRe7O2fPIEnEUkSSANGJCmZkIBDWVjYG/XWpWs5JD47Z+W7LqO3UfurQUXIHerPWnJgAXDDSxuR3rVjz6VIq0ZjhU6qvyrG2z4z9X7zW1Ss6nJdSxXN6tnKMLKVzXsLC/UsormAw02p4E3NTbL2yAjn7DXa8bhVlQo98ptexIOhBFiPaBUX9H8PfLds1r2z6272qHJvcHJvM5rH0E3Ij1e/E15/nCmVuKQyOh4fJhY8+Yrrf0ah/3n6xrVxe5OElYM6yEgZb8Rxpe9tD3qAcpwEEpijKwykZNCF0Nwuo15aVnOGm/o8/6vsYd/bXVcPuph0VUUSBVFgM7aD41k+jUP8AvP1jQHOd2cLJ5woeORASBmYaXMsbAe+w+6umDZA+0flXiHd6FWVhnupDC7G1xqLiparxySjsKI8bJX7TfdXtdmR+0/H8K3aVPiz7kUa64GMfVHx1rKkYHIAe4V7pVHJvdkkD9K4hKYykyqJTBxSo4XFH1MwNxe4ALAAkgXrKN6cJkzGeJTwuMUzoXEeXPmsrG/h10vWg26TNKxbEsYTiPOeEEUHiaWvJzKggG1hy520rRg8nqqVtiHVRDwWyqFaT0JgvIQcrCxzAFbgga20qATce9eEYxhJ4XeXIURZI8+V7ANkLXtqOVz2Br7sjerCYmNZI54tSq5WdA6s5KqjLfRmIIC8yRatDC7mhTmaXM/Ew8hYIFvwFCqoFzYEDvob1pYfcDKijzli0YhELcNQF4MpmGdb+MljbmLDlqSSBMTb34QS8ITRu9lNldOTS8DQlgCQ9wQDfS1r2Fbn0gwvpP4zh/RkLJ6VPAxJUB9dCWBFj1BHOq7HuCBk/jDHLkLeBbsUxRxYIN/CMzFSNdLdq9RbgoDHeZ2WIxiEFV0jTER4ko5+uS0SrmPIX0uSSBa8FjI5kWSJ0kjbVXRgynpoRodaz1G7B2SMLG0YYtmlkkuQB+UdpLads1vhUlQClKUApSlAKUpQCoiLdjBqJAuFw6iW3FyxqM5BzAtYakNqOx1qXpQEbFsDDKoVYIQAMoGUcs/Ft/WeL3686x/RnCWcebxWksXGXnZ+ILdvH4tLa686lqUBGQ7v4VQFXDwgC1gEWwyuZR06SEsPaSaDd/C51kEEQdL5SFFxdmf8AvO597E9ak6UBiw2HWNFSNVREAVVUWVVAsAB0AFZaUoBSlKAUpSgFUSLYUq4ty2DSR2xLTLjTIilUK2VdDxCyjwZMuQjr0q90oDmjYTa7xgHzlCsWHVrPATJIvHErXEoIVrxG4IOg0OorJHsnHrLJIUxXpjh2nEc8WYqsBR0hZmUKyzZST4brexubV0elAc+h2VtN2h4suIUZolmySRAcPgTcQ6D1uLwQSB3K6a1jwWD2vniMryi0CB7GIoW82YOrnigiTzixzBWHq62zCui0oCN3cwskWGiWZ5HlyAyNIwZs5F2FxpYEkC2lqkqUoBSlKAUpSgFKUoBSlKAUpSgFKUoBSlKAUpSgFKUoD//Z"/>
          <p:cNvSpPr>
            <a:spLocks noChangeAspect="1" noChangeArrowheads="1"/>
          </p:cNvSpPr>
          <p:nvPr/>
        </p:nvSpPr>
        <p:spPr bwMode="auto">
          <a:xfrm>
            <a:off x="1304925"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dirty="0"/>
          </a:p>
        </p:txBody>
      </p:sp>
      <p:sp>
        <p:nvSpPr>
          <p:cNvPr id="8" name="AutoShape 6" descr="data:image/jpeg;base64,/9j/4AAQSkZJRgABAQAAAQABAAD/2wCEAAkGBxQSEhUUExQSFRUXGBwYFRcYGRgcFxoYHhsWGB4YFxccHSggHRwlHBgXJDEhJSkrLy4uGiAzODMsNygtLisBCgoKDg0OGxAQGzAkICQuLCwtLCw3LS4sLDAsNCw0LCwsLDQsLCw0LSwsNC80LCwvLCwsLy8sLywsLCwvLCwsLP/AABEIAK0BIwMBIgACEQEDEQH/xAAcAAEAAgMBAQEAAAAAAAAAAAAABQYDBAcCAQj/xABOEAACAQIDBgEIBQYLBQkAAAABAgMAEQQSIQUGEzFBUSIHFCMyYXGBkRZCUqHRM2JykrHhFSQ0Q1STlLLB0/BTY6LS8RdEZHSCg6Ozwv/EABoBAQADAQEBAAAAAAAAAAAAAAABAgQDBQb/xAAxEQACAgECBAQDBwUAAAAAAAAAAQIRAyExBBJBURNhgZEFIqEUMmJxwfDxI1OisdH/2gAMAwEAAhEDEQA/AO40pSgFY8ROsas7sqIoLMzEBVA1JJOgAHWslULyqrjWjijwsiBJy0MseQM7Ao7sykkckRtL6kigLps/aEU6cSCWOVLkZ42VluOYzKSK2a475FIsZHw4uNH5nwzOqmOzyZ8ysVJ1AWQAXNsw1GhrsVAKUpQClKUApSlAKVVdtb8wQ+cKvjmgKrwybZybHwEX5A66aVWtqeUKRjiEiUCN1C4d9VkQlCGdrE3OYgi1tBV445S2Rmy8XhxfekdPpXNd2t6cU6EPIjFAq3KamwtmJzXLG1yTVq2TvFmISYWYtZWUeE35Ai5IP3fO1dJcPkUeatDJh+M8JlzeCpVLz0vy/MsFKUrgeoKUpQClKUApSlAKUpQClKUApSlAKUpQClKUApSlAKUpQClKUArn/lOxTibBoih19LJMrOY04QVYm4kgRiqXlUGw5NrYXI6BXON8dpTrtMRRRFo2w6I8iusbAtJI3BSVvCrSBE/OsDlsbEARPkwllXFYf0caQthCno5M8ZmvHIQBkGSQgZmRSRfXQk367XF91cdNFJsqLgOsCsrm8gk4bSxSwqfDqiSNKSFc8x4dLgdooBSlKAUry0gHMge81hfGxj6w+Gv7KlRb2QNiqd5TseqYYRZiJJGGVRe7KCA1yNLeIc+9WRtqIPtH3D8a555TMUJJsNYEWDc/04q6wxytNoycbk5OHm12/wBlIhcMoK2ykXFuVvZXqtbZf5GO3LKO3t7aVs1tWqPj5qpNeZP7uS5I5mNyF1NuegJrdwu2mZRNFCWMb3yM6rfIQSL69D7eVRux/wAhiP0T/datHZQHEgJto+I6MfqJ9YGw+POu1/Ko9GYIxrNLKvvRaa9Fe3odQwG+0JhWXEAwZlDX1dDcZrBlF789CAdDQ77xN+TjkfS4JKqOnPUkc7nTleuY7e22rDIbBNCllu+nXnYA8rW5fdr4Tbi+NyRoGurALe5W+UC9yRcC5715cIwTak713SpV7v39T7HJm+ILCp8sYutm05a7aaLzaf5HRMRvbiSwskEa3i6s7WkcJY6KAbm9R2O2ziGRmknkUhWKrEMoJN8gsNeQuST16VS8Ntbil/SFQWUlbsb+kB0CrfQkG1+VesbtOSQgErbXLbMo6D1TrqB19tXgt9Oxl4h57jzZlWrdX20WiXr08y+7GdxJNaSYfkz+Uc6mMX0YkfC1qse7ExLSrnd1UJbMS1j472J7gCqvu/MHaRhyIi/+sAj53qc2RvMqIEmsuVVCsL+Iera32hYaC/OuahKV0i3BcQlnrJOtNE3o9NS1UrUi2jGwBDCx1HStlXB5EH3VRxa3R9CeqUpUAUpSgFKUoBSlKAUpXPcPt6f+DllMxMhxJUv4L5MxbLytbLbpyoDoVKUoBSlKAUpSgFcs2pvXh1xu0MNK5jzMiyPwZJvRCKOyoiIwzFmfxPoNNGJ0vu0MQ4fKDYaWt+PzrlGG3rwhEiNPHFMs87mdmdXjzSyELEE8UhyhNCQh5EnlXXw6SbZFmvgd68NhsBh4Y5GYM8D6wyq8cqyRu15SgSVCFIBvmH5wtl7FJtbsvzNcT2XvLgxgAuIxCTM+HaK7ZuNDmUpw+CbqF5DNHYkWJHWumbJxPFghk+3Ej/rKp/xrpixxe4bJh9pueVh7h+Na74lzzZvnWNVJ5An3VnTAyH6p+OlaKhHsVNc0rfTZTdSo++s67IHVj8BaoeaC6k0RJNUTfLaEUk0IR1fIPFlZSBd0Nr31PhOnu711RtkxEFWBYEEEE8wdCNK5ttnyaTxJhxgyrOmfjSFjGW8asnhOYaLdb+y+vKuUs6exn4nG543GrT86/RlOMircDKBc2F1FhmJAsOWlelY9h8/3VMf9ne1Lk3jsWJ/L66sT9jnYi5668q8Hyc7V01i9vpvZ2y8r9Pvqvi/i+h5n2Ff2f8n/AMPOz8UVimUKWzAgkXsvhOp09ta+Fw7Oq2S5V3IYFreIAFW0AtoL3vUtg9xdppHIuniBH5YEa6a+HXS+ulr8jUlHuNjfNHhBjSRmvmDm1vDfUC4uAelWc1KNOfTy9jlj4aeHKpY+HSbktW5NLpzNXsuxS948OI3lX8yAk92Jmuf9dqjtlkZZCSOnX86PW3yq1YvyYY8Rui8F2cobiQiwXNzLLfrpzrXwHk12lGrhkjJcWUrKpsbjU5lHbpf3VnTXPdUj0c2DJ9klib5pc0XffSNv3sjosWscisStldXFiQWylWsbHuvbka+zMr315m41sed+moNSh8nG0+0ZHbir3/Q7f6FY5PJ/tFhn4dlFiU4i5/Da9gAedjYX7Vp8WN2eQ/h2bRV5m1sqUxYLEsjsrB0s1yW+qObH4f4VpmaQTRQiWXhyrE7eM5gW4hbI98wHhGl7VJ4Hd3GBXi4c4RwTa3NwPDdrXtcDrbvW7szcTGGaB5gBkKB2zIbRqr+qBzOYjn0NSnGEm73OS4XLmXKoO+7XWtHb7Neh5+lqrJBErMEVRxZGjuHI4SkDUFRZnOYjmBzFWjBY/iPIFHhTKBIGBDFlV9AOmV1163rVn8mERkVlxEwAVgQRGTclCCDl0AynSx5j4y2z92jh1KoSw8PMi/hRIx0HRB8b0jli3ufSYVmr+ol6WbEeOdfrE+/WtqLa32l+I/CtCSFl5qRWOujxwl0O1k/Fjkbk1vYdK2aq9af0hWNioLCxIIutrjTkTWfJgiuvuWTLpSqk++QyNZQXynJcqFzW0zeLle1eNlb4GzechL3GXh5bWtre7nrWdqiS4UqgYfezE8Vc7Q8LOcwGXNk1tbx+t6tTv0xg7P8A8H/NUAn5nyqW52BPyF65MBl2Qvsnv/8ADervPvbAysoz3KkfU7fpVRZjbBcIkFllMjeJLZeDk7883SgOuQm6j3CvdY8MfAv6I/ZWSgFKUoBSlKAiN4xljMlvUVifcAW/wNQOwtkuuz4syqpGGGYG18xjuencmrm6BgQQCCLEHUEdiK+lRa1tOVq6LK0qIo595H9no+yMIza6SdB/tpRYm1Tu42GjGERQtzE0kJJ7xSvF/wDmrDh8OsahEVUUclUAAddAPbXqOMLyAGpOgtqTcn3k1Xnfck+gWr7SlVApSlAKUpQClKUApVO8pEDOkFjOFDsX4azMp8DALIMO6yjU6MuYAjUVo4bbmOR442ilTMuEIDI0mVSH844k4GW6kJzsetqAv9K5Vg98MY0cDtK4jmaBWkGFYsHaPFNLHClvGAscTBgGHib1uQ2cPiMe0olaKRmYYU2KuqEgY+7Zb2QsOCWU3tmAPIWA6ZSufbD2ntKdYAxaPNLaRzAbhRFnZbOiADi3UNbl1b1j0GgFKUoBSlKAVry4JG5qPeNK2Kre/mJePDo0bshM0akgnkxKG/fQ394FSm1sDNtSCOBc7yoik2Bc2F+1/ga5xvROJJrxXlXTxRxtIuja+JdPeK3MZPJIpEk5cLKqgNrocoLetzGY6+yq/tXDRh7ejJvqfCL+Mi559ABf2VeWSUlTIoOr+H0cvc+glOnj+Q5aUxCvcejmPh6wSE+oo527/Ktbgx3XSPnbmg6P7PYNaTxRX0EXq30Kcwq9Ld71zJNshw/5Oa2Zv5iW/r3Hitrp1rHCkl19HLey/wAxIOV76kf9a8HBJbNb69vzbZ7cuVrVjw0UdwSIuQOuTmQ3S1AZ0V/F6OXnf+TyjTKB279Kz4TNaUMrreN7XidObJbVuvsrQSKO50j6j6p+qD279a29m4eL0hyxkhGK+qbEOgBsB0BoDouyd5JzjRhisPBGaNSM3EuqZgxN8tjlbS3Ua6a3OuP4hzE0sqSDiJYq3Vi2hNw3QE8quW5OLkebFI8plEfCyE+0SE9SO3LtQFupSlAKo2x9/jLMyNCpVeMW4LSSSxrEzrmlj4Y0YoQMpYliBbna81AYrc7CyRiNkbKBKujsCUmJaRCQblSTex5EA9KAwjfrBZc5kZRmK6qw8QkWEry5h3W/YG/KsG82+i4fDR4iGMzK+I4PVdF4ueRbjxACJiOhGt62TuRgyEDRl8jyOpdmY5pUyOSSdbjW3cA9BW1JuxhjBBhynooLcJbnT0bxanr4JH59TfnQELgfKBEVxMsqMkEMpRJEDSB0AY8Vsq2VTlNu+lr3rZbfvDo06yiWPgyvHfIxzBI0leTQaKFcXv7D1FfZdwME0Yi4bhAoSwkceHhiKxsdboBf51nxW5WFkdnYS5mbOxEri5KLG3I8mREBHXKKA8HfGFplijDsOI8bsY5ct0ilmIiYIVka0fIHke9gcE2/cAIYZuEONxmKsGjaJY3K5LXOkgqRxG6uGdcrIxXPLJbMw8UqPE/I8ikjC3S9YYNzcKilVEovn14j5ruiRsQwNwcsaD4UBKbI2nHiYxLFmyEkAlSL2JFxfmNNCNDzFbtaGxdkRYWMxxBgpZnOZixLMSzMSe5Nb9AKUpQClKUAoRSlAYRhIwEARLIboMospsRdRbQ2JGnc1mpSgFKUoBSlKAUpSgFYMZg45VyyIrrcGzC4uORtWelARn0ewv8AR4f1BWu+6uGJJCFb9FNl+AtpU3VY2vvzhsNLPDIJc8EaytZQQys0agJrq15EFtOdAbZ3Uw/Z/n+6vn0Uw/Z/n+6ssO9GEa/p4lZYxK6syhkQhWu4vpYOt+2Yd6yQ7x4R0LriIWQByWDi1owC5v2UEE9r0BDv5PsIbn04uc35V7Xvm9W9rX6V4xW7iJzDEdwR+Glbce/GDMkyNMiCFxGzuyBGcrnyp4rmwvc2A0Patnae9WDhEwknivCAZkBBdQSALr72X561eEknqrBB/wADxdm+Y/CsuG2TBmGdSV0uL6c72ItqO4rZx+Nw6rxFmiyHPrmFhk9fXsvXtUUN5cLlZjNEqAgBy6ZW8Ak8JB6KetvlrWtLFJFdS1Dd/CnUYeH9Ra2sFs6KG/CjRM1s2UAXte17drn51EbJ3hg4gw5mi4jANGmYZiGBYWHW4BI9lWGsc48rosKUpVQKUpQClKUApSlAKUpQClKUApSlAKUpQClKUApSlAKUpQClKUApSlAKUpQCqptrcaLEzmd5HBLBsoAtpFwwD3F8r+9RVrpQFLxHk/WTPmxMzB4ZIBcA5UkWJTboLcJbWA63vzrNtbcZZjMRM6GYzZ7Kp8E8UULqL+yJSDz1NW6lAU7au4SzrKnnMyrMWMii1jeGGAadwIQRe48TacrbM+6GYTqMRIscxdwgRLLI7RuXzEZiMyXC3+sRrpa0UoCl4zcASiRWxEmV/OPCETwtidZGB5nxXIF9L21sKwbT3YQYqSXOwzOzhQBYZsMMNYewKL++r3UDtOS8h9mld8CuRDKTsvdqWDE4cIy+bQyRyXJBZmTDDC3K5LhiFXk2X2V1SqzEt2A7kVZqnPFRaoIUpSs5IpSlAKUpQClKUApSlAKUpQClKUApSlAKVAybzoMX5rw5S2YLn8GS5UP9rNaxHStLenep8LIUWJHAjD3LEa3bTQH7NAWuleYmuAe4Br1QClKUApSlAKUpQClKUApSlAKUpQClK0cZtELoup+4VaMXJ0gZMfiwg09Y8h/jUDXqRyxuTcmvsUZYgDma3Y4KCKNm1smHM9+i/tqbrFhYAihR8faay1jyz55WWQpSlcyRUVtreGDClRMxBYEgBWbQcybD21K1zryoS3lhSw0Rje2puQLX520++tfA4I58yhLbXYrJ0joiNcAjkdRUHjN8MJFilwby2nYgBcrEXb1QXAygnoL9qybF22k2F4wFsinOt/VKjUX+8ewiuHTb88XaUePfDRHIAqx3IsBezl7auMx1Ity7Cr4ODlOU4yT+W/foUyZVFLzO/bV2nHhozJKSFBA0BJueQAGtZcDjEmjWSM5kYXB/ceR9lV3yh4lBhMpsS7Lk15H1s3yB+dQXk92zLxVw5YGLKxUEC4bRtDzt63OrQ4Ln4V5lum/ypdi3N81HRqUrHLMq+sQK89Ky5kpUfNtVR6oJ+4VpS7RduRy+78a7RwTZFk5evtROxxdmY3Olv9fKpaqTjyuiUQ29oPmxIYrlZCbMyEjMLjMuoGtUcbTjP862n/iJvx9oq774/wAjm9w/vLXIs7a3X6yW1/QqgLBx8OW4mZc1x4+NJmvawN+fIfdTES4d/E5Vr6XaWQm3a59/31WkZsp8OtjYX9svWs0ztZfDrddL/nLQFl/hKMW9K3s/jE3L519/hKO9uK1//MS+09/YaqyM2VfD9U9fYK+BjmPh0yrrf2S9KAt+DxIldUjlfMWXUTzG3iUXtfUAkV0uuPboMfO0uLa97/zsNdhoBSlKAUqO3h2n5th5JQoZlFo0uBnkPhRLnldiBfpVJffXGBC5GBA4CTgZmzFGYhgozesosSOzCobotGDlsXram1I8OoaTPYnKMkckhvYn1Y1JtodbVG/TDDdsV/ZcV/lVtbanUPChPiYsVHcKup+Fx86wVSU2mXhCLWp4+mGG7Yr+y4r/ACqfTDDdsV/ZcV/lV7pVfEZfkj+/4PH0ww3bFf2XFf5VeX3xw45Lij7PNcSP2x1lpTxGOSP7/gicTvYr6ZcSB2GHxH3nh19wWOWW+USC3PPG6HXsHUX+FStfMLhOJI1zoFX46tWrDxLumkkc5wilaMEEDObKPwHvqcwmEEY01PU/66VlijCiwFhXurZMznp0OSQpSlcSRSlKAVSPKbs+6Rzg+qchHsbUH5i3xq71WfKJ/Im/TT+8K2cBNx4mFd69ystjQw8gi2HI4sCMPM3a5tJa/t5CvzwwsD7q/Tu6eFVtnxJIqsrIcysAQVZmNiDoQQa/OmO2dKcS8PCfitIQI8pzXJNhl9xr1OEmvGyr8Tf1Zk4lOos7V5QMKvm+GlN89lTnpYoWOne45148mmCRnkkZbslsja2FwwI7X5fOtnebM+ysO0ilZAIiykWKtlsQR0POpPydNfBr7Hcf8V/8a5PLKPw9rz5f1NCXzG9jsRKDYm3bL1+NaBNWWaIMLEXFQmMwZQ916H8aw4ckXpsy7Rq0pStBBt4HG8MEZb39tbq7WXqG+78ah6VylhjJ2ybMu9e0I2wkoJI0F9DoMy61zQYeH+lk8v5vqLa/dV326bQORzFiPfmFUddrya+nYgFfrDl4L/tNZM0FB0iUBhoLW86P9X+l/wAxr02Hi0vij0I9F2N6x/wxLkJ47W11zDn6Swv8B8q8zTGVxdy3guDoeve3tNciTKMLCP8AvTf1VfPN4L386P8AV++3941gwe1nWOMcYr4OVwNbKRp8TWyNsSXPpmuOYzD7LX0oCQ3dMMeJiIxGcs6rYpbm6Ne//prqxxifaWuS7vbSaWYKZS4BBtcGxE0YB+VxV5rvixKatkNk820Ix9b9teG2og+0fcPxqEpXZcPEiyC8pHGxkaQxILB84Z2RVICOCurXv4geVcxOzILNCJXDjMnEyjzcyC4IV85ktmBUOUylh2N67Wari7m4fjGX0hUsX4V14ecksToue2YlsuawPTQVny8DGUrRuwfE+IwwUISpK+i679CMxu8zxSYaWZXnYQNwAMisY5CmZ5HLWD+CIW0ub+6vMflTUqX8znCg2JLJzBAIsNdCQCbWBqd2luZHiApHFRlFg6Bb5b3IIZSpBOuo0I0tXzC+TOJXV1Mqqtm4bOCrODmzsbF9WAYqGAJ6VGTBrq0ZY5K6G1iduTIiucMGDFAAswuC5AF8yDqRW157P/sI/wCuP+VUzFsNSqiQhrZdLaXWxB17EA1vxYJF5KPjrUPHhXcnxJFcilxLerh4z/7xt8+FUDt/fJsHMYZcI7MEDkxyIwynNbmFN/C2gF/CbXrpNVjeXceDGyiZ3mjfKEfhlRnVSxAOZTlIzN4ls2vPlXJwj0Q8RlQxflE4QUvhZDeNJSUkjKhXXODrY+rqQBoNTV+3eSWxeVETOqWCuW6Em/hW3PpeoXGeTrCzNGx4kYVFjaJCuR0QZFDXBI8ACkoVJFgeVW7DrZVHKwAt8KKKRDk2ZKUpViopSlAKUpQCqt5Q8NJJh0WNHf0gLBQSbWbWw1tcirFjsRw43ksTkVmsOZsCbD5VUcDvTPHEk2JbCyCeOJ4IoLiYNK6IieNirpeRRxLqL301064MrxZFNK6IatUTu6RfzSIOjIyrlysGB00BIYA8v+tVSbZcjbfE3m0hhVVvNay8ThuoIvbMByNrkG16lH37QZf4vPe5EovF6MicYdr+PxWdlPhvcH4V6w2/cbPIjQzIUmjis2QMeJN5ur5M2YLm1vbkRa/KrePU5SS+9f1IcbokN9cE82EdUUs11YAc9Dc2A1JtfQd6xbh4GSHChZVKMXZgp5gG1rjoeelaEu/6C2XDzuM2U2MYsfOJMIObjnJH8jc19w2/8TyRxiGfM2XieqeGzSSQgGxObxxtcroBY8r2n7RLwPBrS7JrWy4V8YX0NRe7O2fPIEnEUkSSANGJCmZkIBDWVjYG/XWpWs5JD47Z+W7LqO3UfurQUXIHerPWnJgAXDDSxuR3rVjz6VIq0ZjhU6qvyrG2z4z9X7zW1Ss6nJdSxXN6tnKMLKVzXsLC/UsormAw02p4E3NTbL2yAjn7DXa8bhVlQo98ptexIOhBFiPaBUX9H8PfLds1r2z6272qHJvcHJvM5rH0E3Ij1e/E15/nCmVuKQyOh4fJhY8+Yrrf0ah/3n6xrVxe5OElYM6yEgZb8Rxpe9tD3qAcpwEEpijKwykZNCF0Nwuo15aVnOGm/o8/6vsYd/bXVcPuph0VUUSBVFgM7aD41k+jUP8AvP1jQHOd2cLJ5woeORASBmYaXMsbAe+w+6umDZA+0flXiHd6FWVhnupDC7G1xqLiparxySjsKI8bJX7TfdXtdmR+0/H8K3aVPiz7kUa64GMfVHx1rKkYHIAe4V7pVHJvdkkD9K4hKYykyqJTBxSo4XFH1MwNxe4ALAAkgXrKN6cJkzGeJTwuMUzoXEeXPmsrG/h10vWg26TNKxbEsYTiPOeEEUHiaWvJzKggG1hy520rRg8nqqVtiHVRDwWyqFaT0JgvIQcrCxzAFbgga20qATce9eEYxhJ4XeXIURZI8+V7ANkLXtqOVz2Br7sjerCYmNZI54tSq5WdA6s5KqjLfRmIIC8yRatDC7mhTmaXM/Ew8hYIFvwFCqoFzYEDvob1pYfcDKijzli0YhELcNQF4MpmGdb+MljbmLDlqSSBMTb34QS8ITRu9lNldOTS8DQlgCQ9wQDfS1r2Fbn0gwvpP4zh/RkLJ6VPAxJUB9dCWBFj1BHOq7HuCBk/jDHLkLeBbsUxRxYIN/CMzFSNdLdq9RbgoDHeZ2WIxiEFV0jTER4ko5+uS0SrmPIX0uSSBa8FjI5kWSJ0kjbVXRgynpoRodaz1G7B2SMLG0YYtmlkkuQB+UdpLads1vhUlQClKUApSlAKUpQCoiLdjBqJAuFw6iW3FyxqM5BzAtYakNqOx1qXpQEbFsDDKoVYIQAMoGUcs/Ft/WeL3686x/RnCWcebxWksXGXnZ+ILdvH4tLa686lqUBGQ7v4VQFXDwgC1gEWwyuZR06SEsPaSaDd/C51kEEQdL5SFFxdmf8AvO597E9ak6UBiw2HWNFSNVREAVVUWVVAsAB0AFZaUoBSlKAUpSgFUSLYUq4ty2DSR2xLTLjTIilUK2VdDxCyjwZMuQjr0q90oDmjYTa7xgHzlCsWHVrPATJIvHErXEoIVrxG4IOg0OorJHsnHrLJIUxXpjh2nEc8WYqsBR0hZmUKyzZST4brexubV0elAc+h2VtN2h4suIUZolmySRAcPgTcQ6D1uLwQSB3K6a1jwWD2vniMryi0CB7GIoW82YOrnigiTzixzBWHq62zCui0oCN3cwskWGiWZ5HlyAyNIwZs5F2FxpYEkC2lqkqUoBSlKAUpSgFKUoBSlKAUpSgFKUoBSlKAUpSgFKUoD//Z"/>
          <p:cNvSpPr>
            <a:spLocks noChangeAspect="1" noChangeArrowheads="1"/>
          </p:cNvSpPr>
          <p:nvPr/>
        </p:nvSpPr>
        <p:spPr bwMode="auto">
          <a:xfrm>
            <a:off x="1419225"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dirty="0"/>
          </a:p>
        </p:txBody>
      </p:sp>
      <p:pic>
        <p:nvPicPr>
          <p:cNvPr id="10" name="Picture 9">
            <a:extLst>
              <a:ext uri="{FF2B5EF4-FFF2-40B4-BE49-F238E27FC236}">
                <a16:creationId xmlns:a16="http://schemas.microsoft.com/office/drawing/2014/main" id="{A02E64D0-53DE-1FF1-7133-E0E518F227FB}"/>
              </a:ext>
            </a:extLst>
          </p:cNvPr>
          <p:cNvPicPr>
            <a:picLocks noChangeAspect="1"/>
          </p:cNvPicPr>
          <p:nvPr/>
        </p:nvPicPr>
        <p:blipFill>
          <a:blip r:embed="rId3"/>
          <a:stretch>
            <a:fillRect/>
          </a:stretch>
        </p:blipFill>
        <p:spPr>
          <a:xfrm>
            <a:off x="857838" y="2295647"/>
            <a:ext cx="4534293" cy="907565"/>
          </a:xfrm>
          <a:prstGeom prst="rect">
            <a:avLst/>
          </a:prstGeom>
        </p:spPr>
      </p:pic>
    </p:spTree>
    <p:extLst>
      <p:ext uri="{BB962C8B-B14F-4D97-AF65-F5344CB8AC3E}">
        <p14:creationId xmlns:p14="http://schemas.microsoft.com/office/powerpoint/2010/main" val="3461871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60B16-697F-17D4-7A6D-EF35F07BB41F}"/>
              </a:ext>
            </a:extLst>
          </p:cNvPr>
          <p:cNvSpPr>
            <a:spLocks noGrp="1"/>
          </p:cNvSpPr>
          <p:nvPr>
            <p:ph type="body" idx="1"/>
          </p:nvPr>
        </p:nvSpPr>
        <p:spPr/>
        <p:txBody>
          <a:bodyPr/>
          <a:lstStyle/>
          <a:p>
            <a:r>
              <a:rPr lang="en-US" dirty="0"/>
              <a:t>Alternatively, a user can click on each input/output tool needing updating and click the down arrow to navigate to a different connection</a:t>
            </a:r>
          </a:p>
          <a:p>
            <a:pPr lvl="1"/>
            <a:r>
              <a:rPr lang="en-US" dirty="0"/>
              <a:t>‘Recent’ is the best place for Data Sources without Saved Connections.</a:t>
            </a:r>
          </a:p>
          <a:p>
            <a:pPr lvl="1"/>
            <a:r>
              <a:rPr lang="en-US" dirty="0"/>
              <a:t>‘Saved’ will list all Saved Connections.</a:t>
            </a:r>
          </a:p>
          <a:p>
            <a:endParaRPr lang="en-US" dirty="0"/>
          </a:p>
          <a:p>
            <a:endParaRPr lang="en-US" dirty="0"/>
          </a:p>
          <a:p>
            <a:endParaRPr lang="en-US" dirty="0"/>
          </a:p>
          <a:p>
            <a:endParaRPr lang="en-US" dirty="0"/>
          </a:p>
          <a:p>
            <a:endParaRPr lang="en-US" dirty="0"/>
          </a:p>
          <a:p>
            <a:r>
              <a:rPr lang="en-US" dirty="0"/>
              <a:t>A user can also click on each input/output tool needing updating and simply paste the Data Source info or Saved Connection Name into the ‘Connect to a File or Database’ window.</a:t>
            </a:r>
          </a:p>
        </p:txBody>
      </p:sp>
      <p:sp>
        <p:nvSpPr>
          <p:cNvPr id="3" name="Title 2">
            <a:extLst>
              <a:ext uri="{FF2B5EF4-FFF2-40B4-BE49-F238E27FC236}">
                <a16:creationId xmlns:a16="http://schemas.microsoft.com/office/drawing/2014/main" id="{A130BCF4-46BB-0C95-A01B-FACEB047F97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3F05147C-58FE-012C-DB16-B85AD2CDF821}"/>
              </a:ext>
            </a:extLst>
          </p:cNvPr>
          <p:cNvSpPr>
            <a:spLocks noGrp="1"/>
          </p:cNvSpPr>
          <p:nvPr>
            <p:ph type="body" sz="quarter" idx="18"/>
          </p:nvPr>
        </p:nvSpPr>
        <p:spPr/>
        <p:txBody>
          <a:bodyPr/>
          <a:lstStyle/>
          <a:p>
            <a:endParaRPr lang="en-US" dirty="0"/>
          </a:p>
        </p:txBody>
      </p:sp>
      <p:pic>
        <p:nvPicPr>
          <p:cNvPr id="7" name="Picture 6">
            <a:extLst>
              <a:ext uri="{FF2B5EF4-FFF2-40B4-BE49-F238E27FC236}">
                <a16:creationId xmlns:a16="http://schemas.microsoft.com/office/drawing/2014/main" id="{D704BFFE-2BB2-54AF-33EC-69EB46B09501}"/>
              </a:ext>
            </a:extLst>
          </p:cNvPr>
          <p:cNvPicPr>
            <a:picLocks noChangeAspect="1"/>
          </p:cNvPicPr>
          <p:nvPr/>
        </p:nvPicPr>
        <p:blipFill>
          <a:blip r:embed="rId2"/>
          <a:stretch>
            <a:fillRect/>
          </a:stretch>
        </p:blipFill>
        <p:spPr>
          <a:xfrm>
            <a:off x="2347935" y="2432508"/>
            <a:ext cx="3513828" cy="1419311"/>
          </a:xfrm>
          <a:prstGeom prst="rect">
            <a:avLst/>
          </a:prstGeom>
          <a:ln>
            <a:solidFill>
              <a:schemeClr val="accent4">
                <a:lumMod val="60000"/>
                <a:lumOff val="40000"/>
              </a:schemeClr>
            </a:solidFill>
          </a:ln>
        </p:spPr>
      </p:pic>
      <p:pic>
        <p:nvPicPr>
          <p:cNvPr id="8" name="Picture 7">
            <a:extLst>
              <a:ext uri="{FF2B5EF4-FFF2-40B4-BE49-F238E27FC236}">
                <a16:creationId xmlns:a16="http://schemas.microsoft.com/office/drawing/2014/main" id="{52583BF3-7D49-F236-6D37-096582D1AA14}"/>
              </a:ext>
            </a:extLst>
          </p:cNvPr>
          <p:cNvPicPr>
            <a:picLocks noChangeAspect="1"/>
          </p:cNvPicPr>
          <p:nvPr/>
        </p:nvPicPr>
        <p:blipFill rotWithShape="1">
          <a:blip r:embed="rId3"/>
          <a:srcRect l="88244" t="78678" r="621"/>
          <a:stretch/>
        </p:blipFill>
        <p:spPr>
          <a:xfrm>
            <a:off x="1317664" y="2432508"/>
            <a:ext cx="689046" cy="608250"/>
          </a:xfrm>
          <a:prstGeom prst="rect">
            <a:avLst/>
          </a:prstGeom>
          <a:ln>
            <a:solidFill>
              <a:schemeClr val="accent1">
                <a:lumMod val="60000"/>
                <a:lumOff val="40000"/>
              </a:schemeClr>
            </a:solidFill>
          </a:ln>
        </p:spPr>
      </p:pic>
      <p:pic>
        <p:nvPicPr>
          <p:cNvPr id="9" name="Picture 8">
            <a:extLst>
              <a:ext uri="{FF2B5EF4-FFF2-40B4-BE49-F238E27FC236}">
                <a16:creationId xmlns:a16="http://schemas.microsoft.com/office/drawing/2014/main" id="{9CF2514B-4F60-5ED6-8BE8-F9C4E1D40153}"/>
              </a:ext>
            </a:extLst>
          </p:cNvPr>
          <p:cNvPicPr>
            <a:picLocks noChangeAspect="1"/>
          </p:cNvPicPr>
          <p:nvPr/>
        </p:nvPicPr>
        <p:blipFill rotWithShape="1">
          <a:blip r:embed="rId4"/>
          <a:srcRect b="10343"/>
          <a:stretch/>
        </p:blipFill>
        <p:spPr>
          <a:xfrm>
            <a:off x="1317664" y="3194686"/>
            <a:ext cx="689046" cy="625798"/>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1366295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6472" b="5209"/>
          <a:stretch/>
        </p:blipFill>
        <p:spPr>
          <a:xfrm>
            <a:off x="0" y="0"/>
            <a:ext cx="9144000" cy="5107851"/>
          </a:xfrm>
          <a:prstGeom prst="rect">
            <a:avLst/>
          </a:prstGeom>
          <a:noFill/>
          <a:ln>
            <a:noFill/>
          </a:ln>
        </p:spPr>
      </p:pic>
      <p:pic>
        <p:nvPicPr>
          <p:cNvPr id="63" name="Google Shape;63;p14"/>
          <p:cNvPicPr preferRelativeResize="0"/>
          <p:nvPr/>
        </p:nvPicPr>
        <p:blipFill rotWithShape="1">
          <a:blip r:embed="rId4">
            <a:alphaModFix/>
          </a:blip>
          <a:srcRect/>
          <a:stretch/>
        </p:blipFill>
        <p:spPr>
          <a:xfrm>
            <a:off x="0" y="-21058"/>
            <a:ext cx="9144000" cy="5143500"/>
          </a:xfrm>
          <a:prstGeom prst="rect">
            <a:avLst/>
          </a:prstGeom>
          <a:noFill/>
          <a:ln>
            <a:noFill/>
          </a:ln>
        </p:spPr>
      </p:pic>
      <p:pic>
        <p:nvPicPr>
          <p:cNvPr id="64" name="Google Shape;64;p14"/>
          <p:cNvPicPr preferRelativeResize="0"/>
          <p:nvPr/>
        </p:nvPicPr>
        <p:blipFill rotWithShape="1">
          <a:blip r:embed="rId5">
            <a:alphaModFix/>
          </a:blip>
          <a:srcRect/>
          <a:stretch/>
        </p:blipFill>
        <p:spPr>
          <a:xfrm>
            <a:off x="6925626" y="4136227"/>
            <a:ext cx="1963676" cy="794349"/>
          </a:xfrm>
          <a:prstGeom prst="rect">
            <a:avLst/>
          </a:prstGeom>
          <a:noFill/>
          <a:ln>
            <a:noFill/>
          </a:ln>
        </p:spPr>
      </p:pic>
      <p:sp>
        <p:nvSpPr>
          <p:cNvPr id="66" name="Google Shape;66;p14"/>
          <p:cNvSpPr txBox="1">
            <a:spLocks noGrp="1"/>
          </p:cNvSpPr>
          <p:nvPr>
            <p:ph type="ctrTitle"/>
          </p:nvPr>
        </p:nvSpPr>
        <p:spPr>
          <a:xfrm>
            <a:off x="788836" y="1293839"/>
            <a:ext cx="4025400" cy="2130009"/>
          </a:xfrm>
          <a:prstGeom prst="rect">
            <a:avLst/>
          </a:prstGeom>
          <a:noFill/>
          <a:ln>
            <a:noFill/>
          </a:ln>
        </p:spPr>
        <p:txBody>
          <a:bodyPr spcFirstLastPara="1" wrap="square" lIns="91425" tIns="91425" rIns="91425" bIns="91425" anchor="t" anchorCtr="0">
            <a:noAutofit/>
          </a:bodyPr>
          <a:lstStyle/>
          <a:p>
            <a:pPr algn="l"/>
            <a:r>
              <a:rPr lang="en-US" sz="3200" dirty="0">
                <a:solidFill>
                  <a:srgbClr val="FFFFFF"/>
                </a:solidFill>
              </a:rPr>
              <a:t>Reuse A Saved Connection Name</a:t>
            </a:r>
            <a:br>
              <a:rPr lang="en-US" sz="3200" dirty="0">
                <a:solidFill>
                  <a:srgbClr val="FFFFFF"/>
                </a:solidFill>
              </a:rPr>
            </a:br>
            <a:endParaRPr lang="en-US" sz="3200" dirty="0">
              <a:solidFill>
                <a:srgbClr val="FFFFFF"/>
              </a:solidFill>
            </a:endParaRPr>
          </a:p>
        </p:txBody>
      </p:sp>
    </p:spTree>
    <p:extLst>
      <p:ext uri="{BB962C8B-B14F-4D97-AF65-F5344CB8AC3E}">
        <p14:creationId xmlns:p14="http://schemas.microsoft.com/office/powerpoint/2010/main" val="894577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6E61F-A702-BC81-31EB-7D98A5F918B2}"/>
              </a:ext>
            </a:extLst>
          </p:cNvPr>
          <p:cNvSpPr>
            <a:spLocks noGrp="1"/>
          </p:cNvSpPr>
          <p:nvPr>
            <p:ph type="body" idx="1"/>
          </p:nvPr>
        </p:nvSpPr>
        <p:spPr/>
        <p:txBody>
          <a:bodyPr/>
          <a:lstStyle/>
          <a:p>
            <a:r>
              <a:rPr lang="en-US" dirty="0"/>
              <a:t>Reusing Saved Connection names is handy when avoiding updating input or output tool individually, especially when batch update of connections is difficult (see previous section).</a:t>
            </a:r>
          </a:p>
          <a:p>
            <a:r>
              <a:rPr lang="en-US" dirty="0"/>
              <a:t>If a user shares a workflow with a saved connection, the next user can create a connection with the same name and the workflow will be able to connect to the new user's model without additional configuration.</a:t>
            </a:r>
          </a:p>
          <a:p>
            <a:pPr lvl="1"/>
            <a:r>
              <a:rPr lang="en-US" dirty="0"/>
              <a:t>If a workflow tool points to a Saved Connections that does not exist in a users Alteryx, this error will appear.</a:t>
            </a:r>
          </a:p>
          <a:p>
            <a:pPr lvl="1"/>
            <a:endParaRPr lang="en-US" dirty="0"/>
          </a:p>
          <a:p>
            <a:pPr marL="596900" lvl="1" indent="0">
              <a:buNone/>
            </a:pPr>
            <a:endParaRPr lang="en-US" dirty="0"/>
          </a:p>
          <a:p>
            <a:pPr lvl="1"/>
            <a:endParaRPr lang="en-US" dirty="0"/>
          </a:p>
          <a:p>
            <a:pPr lvl="1"/>
            <a:r>
              <a:rPr lang="en-US" dirty="0"/>
              <a:t>See the ‘Creating Saved Connections’ section for how to setup a new Saved Connection.</a:t>
            </a:r>
          </a:p>
          <a:p>
            <a:pPr lvl="1"/>
            <a:endParaRPr lang="en-US" dirty="0"/>
          </a:p>
        </p:txBody>
      </p:sp>
      <p:sp>
        <p:nvSpPr>
          <p:cNvPr id="3" name="Title 2">
            <a:extLst>
              <a:ext uri="{FF2B5EF4-FFF2-40B4-BE49-F238E27FC236}">
                <a16:creationId xmlns:a16="http://schemas.microsoft.com/office/drawing/2014/main" id="{5458898C-E83D-0BC4-E815-408AEEB45F92}"/>
              </a:ext>
            </a:extLst>
          </p:cNvPr>
          <p:cNvSpPr>
            <a:spLocks noGrp="1"/>
          </p:cNvSpPr>
          <p:nvPr>
            <p:ph type="title"/>
          </p:nvPr>
        </p:nvSpPr>
        <p:spPr/>
        <p:txBody>
          <a:bodyPr/>
          <a:lstStyle/>
          <a:p>
            <a:r>
              <a:rPr lang="en-US" dirty="0"/>
              <a:t>Reuse A Saved Connection Name</a:t>
            </a:r>
          </a:p>
        </p:txBody>
      </p:sp>
      <p:sp>
        <p:nvSpPr>
          <p:cNvPr id="4" name="Text Placeholder 3">
            <a:extLst>
              <a:ext uri="{FF2B5EF4-FFF2-40B4-BE49-F238E27FC236}">
                <a16:creationId xmlns:a16="http://schemas.microsoft.com/office/drawing/2014/main" id="{4F88F255-0FC4-CE4D-C9BA-ABCF4902E416}"/>
              </a:ext>
            </a:extLst>
          </p:cNvPr>
          <p:cNvSpPr>
            <a:spLocks noGrp="1"/>
          </p:cNvSpPr>
          <p:nvPr>
            <p:ph type="body" sz="quarter" idx="18"/>
          </p:nvPr>
        </p:nvSpPr>
        <p:spPr/>
        <p:txBody>
          <a:bodyPr/>
          <a:lstStyle/>
          <a:p>
            <a:endParaRPr lang="en-US"/>
          </a:p>
        </p:txBody>
      </p:sp>
      <p:pic>
        <p:nvPicPr>
          <p:cNvPr id="8" name="Picture 7">
            <a:extLst>
              <a:ext uri="{FF2B5EF4-FFF2-40B4-BE49-F238E27FC236}">
                <a16:creationId xmlns:a16="http://schemas.microsoft.com/office/drawing/2014/main" id="{9FA02588-726B-436A-0B87-9FD415E62EA6}"/>
              </a:ext>
            </a:extLst>
          </p:cNvPr>
          <p:cNvPicPr>
            <a:picLocks noChangeAspect="1"/>
          </p:cNvPicPr>
          <p:nvPr/>
        </p:nvPicPr>
        <p:blipFill>
          <a:blip r:embed="rId2"/>
          <a:stretch>
            <a:fillRect/>
          </a:stretch>
        </p:blipFill>
        <p:spPr>
          <a:xfrm>
            <a:off x="2861338" y="3512820"/>
            <a:ext cx="838171" cy="765286"/>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2771693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29AF9E-6D7C-E17A-341E-082FF1B1BD9B}"/>
              </a:ext>
            </a:extLst>
          </p:cNvPr>
          <p:cNvSpPr>
            <a:spLocks noGrp="1"/>
          </p:cNvSpPr>
          <p:nvPr>
            <p:ph type="body" idx="1"/>
          </p:nvPr>
        </p:nvSpPr>
        <p:spPr/>
        <p:txBody>
          <a:bodyPr/>
          <a:lstStyle/>
          <a:p>
            <a:r>
              <a:rPr lang="en-US" dirty="0"/>
              <a:t>If a user would like to updated their workflow to point to a different model, the Saved Connection name can be reused to minimize reconfiguration.</a:t>
            </a:r>
          </a:p>
          <a:p>
            <a:r>
              <a:rPr lang="en-US" dirty="0"/>
              <a:t>The user needs to first crate a Data Source that points to the new model. </a:t>
            </a:r>
          </a:p>
          <a:p>
            <a:pPr lvl="1"/>
            <a:r>
              <a:rPr lang="en-US" dirty="0"/>
              <a:t>See ‘Setting Up a New Cosmic Frog Data Source’ section.</a:t>
            </a:r>
          </a:p>
          <a:p>
            <a:r>
              <a:rPr lang="en-US" dirty="0"/>
              <a:t>Once the new Data Source is set up, delete the old Saved Connection via the Manage Data Connections window.</a:t>
            </a:r>
          </a:p>
        </p:txBody>
      </p:sp>
      <p:sp>
        <p:nvSpPr>
          <p:cNvPr id="3" name="Title 2">
            <a:extLst>
              <a:ext uri="{FF2B5EF4-FFF2-40B4-BE49-F238E27FC236}">
                <a16:creationId xmlns:a16="http://schemas.microsoft.com/office/drawing/2014/main" id="{D7F0B3F1-CAE1-4075-9E71-7DF117E3DAC1}"/>
              </a:ext>
            </a:extLst>
          </p:cNvPr>
          <p:cNvSpPr>
            <a:spLocks noGrp="1"/>
          </p:cNvSpPr>
          <p:nvPr>
            <p:ph type="title"/>
          </p:nvPr>
        </p:nvSpPr>
        <p:spPr/>
        <p:txBody>
          <a:bodyPr/>
          <a:lstStyle/>
          <a:p>
            <a:r>
              <a:rPr lang="en-US" dirty="0"/>
              <a:t>Reuse A Saved Connection Name</a:t>
            </a:r>
          </a:p>
        </p:txBody>
      </p:sp>
      <p:sp>
        <p:nvSpPr>
          <p:cNvPr id="4" name="Text Placeholder 3">
            <a:extLst>
              <a:ext uri="{FF2B5EF4-FFF2-40B4-BE49-F238E27FC236}">
                <a16:creationId xmlns:a16="http://schemas.microsoft.com/office/drawing/2014/main" id="{F6388741-C04D-C4E4-BDFB-7FECE5DA4210}"/>
              </a:ext>
            </a:extLst>
          </p:cNvPr>
          <p:cNvSpPr>
            <a:spLocks noGrp="1"/>
          </p:cNvSpPr>
          <p:nvPr>
            <p:ph type="body" sz="quarter" idx="18"/>
          </p:nvPr>
        </p:nvSpPr>
        <p:spPr/>
        <p:txBody>
          <a:bodyPr/>
          <a:lstStyle/>
          <a:p>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3FE09A6B-A910-4923-8712-E9488B467CF0}"/>
              </a:ext>
            </a:extLst>
          </p:cNvPr>
          <p:cNvPicPr>
            <a:picLocks noChangeAspect="1"/>
          </p:cNvPicPr>
          <p:nvPr/>
        </p:nvPicPr>
        <p:blipFill>
          <a:blip r:embed="rId2"/>
          <a:stretch>
            <a:fillRect/>
          </a:stretch>
        </p:blipFill>
        <p:spPr>
          <a:xfrm>
            <a:off x="896985" y="3136771"/>
            <a:ext cx="1865265" cy="1759477"/>
          </a:xfrm>
          <a:prstGeom prst="rect">
            <a:avLst/>
          </a:prstGeom>
          <a:ln>
            <a:solidFill>
              <a:schemeClr val="accent4">
                <a:lumMod val="60000"/>
                <a:lumOff val="40000"/>
              </a:schemeClr>
            </a:solidFill>
          </a:ln>
        </p:spPr>
      </p:pic>
      <p:pic>
        <p:nvPicPr>
          <p:cNvPr id="8" name="Picture 7">
            <a:extLst>
              <a:ext uri="{FF2B5EF4-FFF2-40B4-BE49-F238E27FC236}">
                <a16:creationId xmlns:a16="http://schemas.microsoft.com/office/drawing/2014/main" id="{1C50AD00-A688-7947-CB52-94CDB54D4A74}"/>
              </a:ext>
            </a:extLst>
          </p:cNvPr>
          <p:cNvPicPr>
            <a:picLocks noChangeAspect="1"/>
          </p:cNvPicPr>
          <p:nvPr/>
        </p:nvPicPr>
        <p:blipFill>
          <a:blip r:embed="rId3"/>
          <a:stretch>
            <a:fillRect/>
          </a:stretch>
        </p:blipFill>
        <p:spPr>
          <a:xfrm>
            <a:off x="3116469" y="3136771"/>
            <a:ext cx="3342450" cy="907949"/>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2169944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AC48B3-E537-7FB9-F253-618CE4073440}"/>
              </a:ext>
            </a:extLst>
          </p:cNvPr>
          <p:cNvSpPr>
            <a:spLocks noGrp="1"/>
          </p:cNvSpPr>
          <p:nvPr>
            <p:ph type="body" idx="1"/>
          </p:nvPr>
        </p:nvSpPr>
        <p:spPr/>
        <p:txBody>
          <a:bodyPr/>
          <a:lstStyle/>
          <a:p>
            <a:r>
              <a:rPr lang="en-US" dirty="0"/>
              <a:t>Create a new saved connection with the same name as before</a:t>
            </a:r>
          </a:p>
          <a:p>
            <a:pPr lvl="1"/>
            <a:r>
              <a:rPr lang="en-US" dirty="0"/>
              <a:t>Remember the connections for pushing data to Cosmic Frog should use a ‘</a:t>
            </a:r>
            <a:r>
              <a:rPr lang="en-US" dirty="0" err="1"/>
              <a:t>PostGresSQL</a:t>
            </a:r>
            <a:r>
              <a:rPr lang="en-US" dirty="0"/>
              <a:t> Bulk connection type. Connections for pulling data should use ODBC.</a:t>
            </a:r>
          </a:p>
          <a:p>
            <a:pPr lvl="1"/>
            <a:r>
              <a:rPr lang="en-US" dirty="0"/>
              <a:t>You will have to re-enter your database information and credentials while creating the saved connection.</a:t>
            </a:r>
          </a:p>
          <a:p>
            <a:pPr lvl="1"/>
            <a:r>
              <a:rPr lang="en-US" dirty="0"/>
              <a:t>All tools associated with this Saved Connection should now work.</a:t>
            </a:r>
          </a:p>
        </p:txBody>
      </p:sp>
      <p:sp>
        <p:nvSpPr>
          <p:cNvPr id="3" name="Title 2">
            <a:extLst>
              <a:ext uri="{FF2B5EF4-FFF2-40B4-BE49-F238E27FC236}">
                <a16:creationId xmlns:a16="http://schemas.microsoft.com/office/drawing/2014/main" id="{AA45FCF6-BBE1-D4D5-DB72-D3ACBC33805B}"/>
              </a:ext>
            </a:extLst>
          </p:cNvPr>
          <p:cNvSpPr>
            <a:spLocks noGrp="1"/>
          </p:cNvSpPr>
          <p:nvPr>
            <p:ph type="title"/>
          </p:nvPr>
        </p:nvSpPr>
        <p:spPr/>
        <p:txBody>
          <a:bodyPr/>
          <a:lstStyle/>
          <a:p>
            <a:r>
              <a:rPr lang="en-US" dirty="0"/>
              <a:t>Reuse A Saved Connection Name</a:t>
            </a:r>
          </a:p>
        </p:txBody>
      </p:sp>
      <p:sp>
        <p:nvSpPr>
          <p:cNvPr id="4" name="Text Placeholder 3">
            <a:extLst>
              <a:ext uri="{FF2B5EF4-FFF2-40B4-BE49-F238E27FC236}">
                <a16:creationId xmlns:a16="http://schemas.microsoft.com/office/drawing/2014/main" id="{313E2F5C-7E75-7BBF-87DE-150344C112B3}"/>
              </a:ext>
            </a:extLst>
          </p:cNvPr>
          <p:cNvSpPr>
            <a:spLocks noGrp="1"/>
          </p:cNvSpPr>
          <p:nvPr>
            <p:ph type="body" sz="quarter" idx="18"/>
          </p:nvPr>
        </p:nvSpPr>
        <p:spPr/>
        <p:txBody>
          <a:bodyPr/>
          <a:lstStyle/>
          <a:p>
            <a:endParaRPr lang="en-US" dirty="0"/>
          </a:p>
        </p:txBody>
      </p:sp>
      <p:grpSp>
        <p:nvGrpSpPr>
          <p:cNvPr id="13" name="Group 12">
            <a:extLst>
              <a:ext uri="{FF2B5EF4-FFF2-40B4-BE49-F238E27FC236}">
                <a16:creationId xmlns:a16="http://schemas.microsoft.com/office/drawing/2014/main" id="{7C59FE93-D107-FD78-BC13-1C808003CC16}"/>
              </a:ext>
            </a:extLst>
          </p:cNvPr>
          <p:cNvGrpSpPr/>
          <p:nvPr/>
        </p:nvGrpSpPr>
        <p:grpSpPr>
          <a:xfrm>
            <a:off x="1325879" y="3074035"/>
            <a:ext cx="2612241" cy="1774352"/>
            <a:chOff x="1295399" y="2860675"/>
            <a:chExt cx="2612241" cy="1774352"/>
          </a:xfrm>
        </p:grpSpPr>
        <p:pic>
          <p:nvPicPr>
            <p:cNvPr id="12" name="Picture 11">
              <a:extLst>
                <a:ext uri="{FF2B5EF4-FFF2-40B4-BE49-F238E27FC236}">
                  <a16:creationId xmlns:a16="http://schemas.microsoft.com/office/drawing/2014/main" id="{12945AC8-01C3-9688-06AA-6D0B39FE9406}"/>
                </a:ext>
              </a:extLst>
            </p:cNvPr>
            <p:cNvPicPr>
              <a:picLocks noChangeAspect="1"/>
            </p:cNvPicPr>
            <p:nvPr/>
          </p:nvPicPr>
          <p:blipFill>
            <a:blip r:embed="rId2"/>
            <a:stretch>
              <a:fillRect/>
            </a:stretch>
          </p:blipFill>
          <p:spPr>
            <a:xfrm>
              <a:off x="1295399" y="2860675"/>
              <a:ext cx="2612241" cy="1774352"/>
            </a:xfrm>
            <a:prstGeom prst="rect">
              <a:avLst/>
            </a:prstGeom>
            <a:ln>
              <a:solidFill>
                <a:schemeClr val="accent4">
                  <a:lumMod val="60000"/>
                  <a:lumOff val="40000"/>
                </a:schemeClr>
              </a:solidFill>
            </a:ln>
          </p:spPr>
        </p:pic>
        <p:pic>
          <p:nvPicPr>
            <p:cNvPr id="11" name="Picture 10">
              <a:extLst>
                <a:ext uri="{FF2B5EF4-FFF2-40B4-BE49-F238E27FC236}">
                  <a16:creationId xmlns:a16="http://schemas.microsoft.com/office/drawing/2014/main" id="{EB2B0E05-B490-D0A4-3E99-487456D1F5B0}"/>
                </a:ext>
              </a:extLst>
            </p:cNvPr>
            <p:cNvPicPr>
              <a:picLocks noChangeAspect="1"/>
            </p:cNvPicPr>
            <p:nvPr/>
          </p:nvPicPr>
          <p:blipFill rotWithShape="1">
            <a:blip r:embed="rId3"/>
            <a:srcRect l="5667" t="27007" r="75334" b="62833"/>
            <a:stretch/>
          </p:blipFill>
          <p:spPr>
            <a:xfrm>
              <a:off x="1405403" y="3162214"/>
              <a:ext cx="370975" cy="114386"/>
            </a:xfrm>
            <a:prstGeom prst="rect">
              <a:avLst/>
            </a:prstGeom>
            <a:ln>
              <a:noFill/>
            </a:ln>
          </p:spPr>
        </p:pic>
      </p:grpSp>
      <p:pic>
        <p:nvPicPr>
          <p:cNvPr id="14" name="Picture 13">
            <a:extLst>
              <a:ext uri="{FF2B5EF4-FFF2-40B4-BE49-F238E27FC236}">
                <a16:creationId xmlns:a16="http://schemas.microsoft.com/office/drawing/2014/main" id="{602DBA6B-D879-2812-312A-803E7B9FC7DE}"/>
              </a:ext>
            </a:extLst>
          </p:cNvPr>
          <p:cNvPicPr>
            <a:picLocks noChangeAspect="1"/>
          </p:cNvPicPr>
          <p:nvPr/>
        </p:nvPicPr>
        <p:blipFill>
          <a:blip r:embed="rId4"/>
          <a:stretch>
            <a:fillRect/>
          </a:stretch>
        </p:blipFill>
        <p:spPr>
          <a:xfrm>
            <a:off x="4226236" y="3074035"/>
            <a:ext cx="2897164" cy="1160977"/>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13646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9D394A-BE44-43B3-3AD1-01664A431B11}"/>
              </a:ext>
            </a:extLst>
          </p:cNvPr>
          <p:cNvSpPr>
            <a:spLocks noGrp="1"/>
          </p:cNvSpPr>
          <p:nvPr>
            <p:ph type="body" idx="1"/>
          </p:nvPr>
        </p:nvSpPr>
        <p:spPr>
          <a:xfrm>
            <a:off x="311700" y="1152474"/>
            <a:ext cx="4873529" cy="3938411"/>
          </a:xfrm>
        </p:spPr>
        <p:txBody>
          <a:bodyPr>
            <a:normAutofit/>
          </a:bodyPr>
          <a:lstStyle/>
          <a:p>
            <a:pPr marL="114300" indent="0">
              <a:buNone/>
            </a:pPr>
            <a:r>
              <a:rPr lang="en-US" sz="1600" b="0" i="0" dirty="0">
                <a:solidFill>
                  <a:srgbClr val="2F3941"/>
                </a:solidFill>
                <a:effectLst/>
                <a:latin typeface="Proxima Nova" panose="020B0604020202020204" charset="0"/>
              </a:rPr>
              <a:t>To make a local connections, you must first open a Firewall connection between your local IP address and your Cosmic Frog databases. This can be done in one click for all databases.</a:t>
            </a:r>
          </a:p>
          <a:p>
            <a:r>
              <a:rPr lang="en-US" sz="1600" dirty="0">
                <a:solidFill>
                  <a:srgbClr val="2F3941"/>
                </a:solidFill>
                <a:latin typeface="Proxima Nova" panose="020B0604020202020204" charset="0"/>
              </a:rPr>
              <a:t>Go to the Cloud Storage section of Cosmic Frog. Click on the Firewall tab</a:t>
            </a:r>
            <a:endParaRPr lang="en-US" sz="1600" b="0" i="0" dirty="0">
              <a:solidFill>
                <a:srgbClr val="2F3941"/>
              </a:solidFill>
              <a:effectLst/>
              <a:latin typeface="Proxima Nova" panose="020B0604020202020204" charset="0"/>
            </a:endParaRPr>
          </a:p>
          <a:p>
            <a:r>
              <a:rPr lang="en-US" sz="1600" b="0" i="0" dirty="0">
                <a:solidFill>
                  <a:srgbClr val="2F3941"/>
                </a:solidFill>
                <a:effectLst/>
                <a:latin typeface="Proxima Nova" panose="020B0604020202020204" charset="0"/>
              </a:rPr>
              <a:t>Click ‘Add Rule’.</a:t>
            </a:r>
          </a:p>
          <a:p>
            <a:pPr lvl="1"/>
            <a:r>
              <a:rPr lang="en-US" sz="1200" dirty="0">
                <a:solidFill>
                  <a:srgbClr val="2F3941"/>
                </a:solidFill>
                <a:latin typeface="Proxima Nova" panose="020B0604020202020204" charset="0"/>
              </a:rPr>
              <a:t>Generally, you should only have to do this once per IP address. Moving to a different internet connection may require re-authorizing.</a:t>
            </a:r>
            <a:endParaRPr lang="en-US" sz="1200" b="0" i="0" dirty="0">
              <a:solidFill>
                <a:srgbClr val="2F3941"/>
              </a:solidFill>
              <a:effectLst/>
              <a:latin typeface="Proxima Nova" panose="020B0604020202020204" charset="0"/>
            </a:endParaRPr>
          </a:p>
          <a:p>
            <a:pPr marL="114300" indent="0">
              <a:buNone/>
            </a:pPr>
            <a:endParaRPr lang="en-US" dirty="0">
              <a:solidFill>
                <a:srgbClr val="2F3941"/>
              </a:solidFill>
              <a:latin typeface="Helvetica" panose="020B0604020202020204" pitchFamily="34" charset="0"/>
            </a:endParaRPr>
          </a:p>
          <a:p>
            <a:pPr marL="114300" indent="0">
              <a:buNone/>
            </a:pPr>
            <a:endParaRPr lang="en-US" dirty="0"/>
          </a:p>
        </p:txBody>
      </p:sp>
      <p:sp>
        <p:nvSpPr>
          <p:cNvPr id="3" name="Title 2">
            <a:extLst>
              <a:ext uri="{FF2B5EF4-FFF2-40B4-BE49-F238E27FC236}">
                <a16:creationId xmlns:a16="http://schemas.microsoft.com/office/drawing/2014/main" id="{07B92D89-4ECE-58DA-EE22-302A9F4BDB81}"/>
              </a:ext>
            </a:extLst>
          </p:cNvPr>
          <p:cNvSpPr>
            <a:spLocks noGrp="1"/>
          </p:cNvSpPr>
          <p:nvPr>
            <p:ph type="title"/>
          </p:nvPr>
        </p:nvSpPr>
        <p:spPr/>
        <p:txBody>
          <a:bodyPr/>
          <a:lstStyle/>
          <a:p>
            <a:pPr algn="l"/>
            <a:r>
              <a:rPr lang="en-US" b="1" i="0" dirty="0">
                <a:solidFill>
                  <a:srgbClr val="2F3941"/>
                </a:solidFill>
                <a:effectLst/>
                <a:latin typeface="Helvetica" panose="020B0604020202020204" pitchFamily="34" charset="0"/>
              </a:rPr>
              <a:t>Enable Firewall Access</a:t>
            </a:r>
          </a:p>
        </p:txBody>
      </p:sp>
      <p:pic>
        <p:nvPicPr>
          <p:cNvPr id="1026" name="Picture 2" descr="cloud storage firewall">
            <a:extLst>
              <a:ext uri="{FF2B5EF4-FFF2-40B4-BE49-F238E27FC236}">
                <a16:creationId xmlns:a16="http://schemas.microsoft.com/office/drawing/2014/main" id="{784804C1-353E-77F5-0DD5-2E03B338C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010" y="3811610"/>
            <a:ext cx="6632371" cy="115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74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3BCCA257-CF20-4BEA-9DC5-7CD96FD71C47}"/>
              </a:ext>
            </a:extLst>
          </p:cNvPr>
          <p:cNvSpPr>
            <a:spLocks noGrp="1"/>
          </p:cNvSpPr>
          <p:nvPr>
            <p:ph type="title"/>
          </p:nvPr>
        </p:nvSpPr>
        <p:spPr/>
        <p:txBody>
          <a:bodyPr/>
          <a:lstStyle/>
          <a:p>
            <a:pPr algn="l"/>
            <a:r>
              <a:rPr lang="en-US" b="1" i="0" dirty="0">
                <a:solidFill>
                  <a:srgbClr val="2F3941"/>
                </a:solidFill>
                <a:effectLst/>
                <a:latin typeface="Helvetica" panose="020B0604020202020204" pitchFamily="34" charset="0"/>
              </a:rPr>
              <a:t>Connection Paths to your Database</a:t>
            </a:r>
            <a:br>
              <a:rPr lang="en-US" b="1" i="0" dirty="0">
                <a:solidFill>
                  <a:srgbClr val="2F3941"/>
                </a:solidFill>
                <a:effectLst/>
                <a:latin typeface="Helvetica" panose="020B0604020202020204" pitchFamily="34" charset="0"/>
              </a:rPr>
            </a:br>
            <a:br>
              <a:rPr lang="en-US" dirty="0"/>
            </a:br>
            <a:endParaRPr lang="en-US" dirty="0"/>
          </a:p>
        </p:txBody>
      </p:sp>
      <p:sp>
        <p:nvSpPr>
          <p:cNvPr id="184" name="Text Placeholder 1">
            <a:extLst>
              <a:ext uri="{FF2B5EF4-FFF2-40B4-BE49-F238E27FC236}">
                <a16:creationId xmlns:a16="http://schemas.microsoft.com/office/drawing/2014/main" id="{F0ED65F4-7F4D-470F-AE4C-26BB6A4E42E1}"/>
              </a:ext>
            </a:extLst>
          </p:cNvPr>
          <p:cNvSpPr>
            <a:spLocks noGrp="1"/>
          </p:cNvSpPr>
          <p:nvPr>
            <p:ph type="body" idx="1"/>
          </p:nvPr>
        </p:nvSpPr>
        <p:spPr>
          <a:xfrm>
            <a:off x="311700" y="1152475"/>
            <a:ext cx="4155071" cy="3416400"/>
          </a:xfrm>
        </p:spPr>
        <p:txBody>
          <a:bodyPr>
            <a:normAutofit/>
          </a:bodyPr>
          <a:lstStyle/>
          <a:p>
            <a:pPr algn="l"/>
            <a:r>
              <a:rPr lang="en-US" sz="1100" b="0" i="0" dirty="0">
                <a:solidFill>
                  <a:srgbClr val="2F3941"/>
                </a:solidFill>
                <a:effectLst/>
                <a:latin typeface="Proxima Nova" panose="020B0604020202020204" charset="0"/>
              </a:rPr>
              <a:t>Still in the Cloud Storage area, click on the model you wish to connect to. Selecting the “Connection Strings” button will show the connection information</a:t>
            </a:r>
            <a:endParaRPr lang="en-US" sz="1100" dirty="0">
              <a:solidFill>
                <a:srgbClr val="2F3941"/>
              </a:solidFill>
              <a:latin typeface="Proxima Nova" panose="020B0604020202020204" charset="0"/>
            </a:endParaRPr>
          </a:p>
          <a:p>
            <a:pPr algn="l"/>
            <a:r>
              <a:rPr lang="en-US" sz="1100" b="0" i="0" dirty="0">
                <a:solidFill>
                  <a:srgbClr val="2F3941"/>
                </a:solidFill>
                <a:effectLst/>
                <a:latin typeface="Proxima Nova" panose="020B0604020202020204" charset="0"/>
              </a:rPr>
              <a:t>The connection strings and paths required to make a connection to this database are located on this screen. Each database has a unique connection string. </a:t>
            </a:r>
          </a:p>
          <a:p>
            <a:r>
              <a:rPr lang="en-US" sz="1100" dirty="0">
                <a:latin typeface="Proxima Nova" panose="020B0604020202020204" charset="0"/>
              </a:rPr>
              <a:t>For this example, we will copy and paste the strings for the ‘PSQL’ connection. The screen should look something like the following:</a:t>
            </a:r>
          </a:p>
          <a:p>
            <a:pPr algn="l"/>
            <a:endParaRPr lang="en-US" sz="1100" b="0" i="0" dirty="0">
              <a:solidFill>
                <a:srgbClr val="2F3941"/>
              </a:solidFill>
              <a:effectLst/>
              <a:latin typeface="Proxima Nova" panose="020B0604020202020204" charset="0"/>
            </a:endParaRPr>
          </a:p>
          <a:p>
            <a:pPr lvl="1"/>
            <a:endParaRPr lang="en-US" sz="1100" dirty="0"/>
          </a:p>
        </p:txBody>
      </p:sp>
      <p:pic>
        <p:nvPicPr>
          <p:cNvPr id="2050" name="Picture 2" descr="cloud storage connectionstrings">
            <a:extLst>
              <a:ext uri="{FF2B5EF4-FFF2-40B4-BE49-F238E27FC236}">
                <a16:creationId xmlns:a16="http://schemas.microsoft.com/office/drawing/2014/main" id="{71448247-36C4-ED43-ACF2-F665BE777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6511" y="2818613"/>
            <a:ext cx="5235641" cy="2107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942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6472" b="5209"/>
          <a:stretch/>
        </p:blipFill>
        <p:spPr>
          <a:xfrm>
            <a:off x="0" y="0"/>
            <a:ext cx="9144000" cy="5107851"/>
          </a:xfrm>
          <a:prstGeom prst="rect">
            <a:avLst/>
          </a:prstGeom>
          <a:noFill/>
          <a:ln>
            <a:noFill/>
          </a:ln>
        </p:spPr>
      </p:pic>
      <p:pic>
        <p:nvPicPr>
          <p:cNvPr id="63" name="Google Shape;63;p14"/>
          <p:cNvPicPr preferRelativeResize="0"/>
          <p:nvPr/>
        </p:nvPicPr>
        <p:blipFill rotWithShape="1">
          <a:blip r:embed="rId4">
            <a:alphaModFix/>
          </a:blip>
          <a:srcRect/>
          <a:stretch/>
        </p:blipFill>
        <p:spPr>
          <a:xfrm>
            <a:off x="0" y="-21058"/>
            <a:ext cx="9144000" cy="5143500"/>
          </a:xfrm>
          <a:prstGeom prst="rect">
            <a:avLst/>
          </a:prstGeom>
          <a:noFill/>
          <a:ln>
            <a:noFill/>
          </a:ln>
        </p:spPr>
      </p:pic>
      <p:pic>
        <p:nvPicPr>
          <p:cNvPr id="64" name="Google Shape;64;p14"/>
          <p:cNvPicPr preferRelativeResize="0"/>
          <p:nvPr/>
        </p:nvPicPr>
        <p:blipFill rotWithShape="1">
          <a:blip r:embed="rId5">
            <a:alphaModFix/>
          </a:blip>
          <a:srcRect/>
          <a:stretch/>
        </p:blipFill>
        <p:spPr>
          <a:xfrm>
            <a:off x="6925626" y="4136227"/>
            <a:ext cx="1963676" cy="794349"/>
          </a:xfrm>
          <a:prstGeom prst="rect">
            <a:avLst/>
          </a:prstGeom>
          <a:noFill/>
          <a:ln>
            <a:noFill/>
          </a:ln>
        </p:spPr>
      </p:pic>
      <p:sp>
        <p:nvSpPr>
          <p:cNvPr id="66" name="Google Shape;66;p14"/>
          <p:cNvSpPr txBox="1">
            <a:spLocks noGrp="1"/>
          </p:cNvSpPr>
          <p:nvPr>
            <p:ph type="ctrTitle"/>
          </p:nvPr>
        </p:nvSpPr>
        <p:spPr>
          <a:xfrm>
            <a:off x="788836" y="1293839"/>
            <a:ext cx="4025400" cy="213000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US" sz="3200" dirty="0">
                <a:solidFill>
                  <a:srgbClr val="FFFFFF"/>
                </a:solidFill>
              </a:rPr>
              <a:t>Setting Up a New Cosmic Frog Data Source</a:t>
            </a:r>
          </a:p>
        </p:txBody>
      </p:sp>
    </p:spTree>
    <p:extLst>
      <p:ext uri="{BB962C8B-B14F-4D97-AF65-F5344CB8AC3E}">
        <p14:creationId xmlns:p14="http://schemas.microsoft.com/office/powerpoint/2010/main" val="1663430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20E87B-FDB3-144C-9780-A30FA62E7CA7}"/>
              </a:ext>
            </a:extLst>
          </p:cNvPr>
          <p:cNvSpPr>
            <a:spLocks noGrp="1"/>
          </p:cNvSpPr>
          <p:nvPr>
            <p:ph type="body" idx="1"/>
          </p:nvPr>
        </p:nvSpPr>
        <p:spPr>
          <a:xfrm>
            <a:off x="311700" y="1152475"/>
            <a:ext cx="8520600" cy="3117017"/>
          </a:xfrm>
        </p:spPr>
        <p:txBody>
          <a:bodyPr>
            <a:normAutofit fontScale="85000" lnSpcReduction="10000"/>
          </a:bodyPr>
          <a:lstStyle/>
          <a:p>
            <a:r>
              <a:rPr lang="en-US" dirty="0"/>
              <a:t>At this point we have the pieces to make a connection in Alteryx. We now want to create a new Data Source definition in Alteryx that connects to our Cosmic Frog model. </a:t>
            </a:r>
          </a:p>
          <a:p>
            <a:r>
              <a:rPr lang="en-US" dirty="0"/>
              <a:t>Open Alteryx and start a new Workflow. Drag the Input Data tool into the Workflow and click to “Connect a File or Database.” </a:t>
            </a:r>
          </a:p>
          <a:p>
            <a:pPr lvl="1"/>
            <a:r>
              <a:rPr lang="en-US" dirty="0"/>
              <a:t>Output tools can be used as well.</a:t>
            </a:r>
          </a:p>
          <a:p>
            <a:endParaRPr lang="en-US" dirty="0"/>
          </a:p>
          <a:p>
            <a:endParaRPr lang="en-US" dirty="0"/>
          </a:p>
          <a:p>
            <a:endParaRPr lang="en-US" dirty="0"/>
          </a:p>
          <a:p>
            <a:endParaRPr lang="en-US" dirty="0"/>
          </a:p>
          <a:p>
            <a:endParaRPr lang="en-US" dirty="0"/>
          </a:p>
          <a:p>
            <a:endParaRPr lang="en-US" dirty="0"/>
          </a:p>
          <a:p>
            <a:r>
              <a:rPr lang="en-US" dirty="0"/>
              <a:t>Select “Data sources” and scroll down to select “</a:t>
            </a:r>
            <a:r>
              <a:rPr lang="en-US" dirty="0" err="1"/>
              <a:t>PostgresSQL</a:t>
            </a:r>
            <a:r>
              <a:rPr lang="en-US" dirty="0"/>
              <a:t> ODBC”</a:t>
            </a:r>
          </a:p>
        </p:txBody>
      </p:sp>
      <p:sp>
        <p:nvSpPr>
          <p:cNvPr id="3" name="Title 2">
            <a:extLst>
              <a:ext uri="{FF2B5EF4-FFF2-40B4-BE49-F238E27FC236}">
                <a16:creationId xmlns:a16="http://schemas.microsoft.com/office/drawing/2014/main" id="{B5AFFC3F-C2F3-B7A1-1785-9A5459D3416A}"/>
              </a:ext>
            </a:extLst>
          </p:cNvPr>
          <p:cNvSpPr>
            <a:spLocks noGrp="1"/>
          </p:cNvSpPr>
          <p:nvPr>
            <p:ph type="title"/>
          </p:nvPr>
        </p:nvSpPr>
        <p:spPr/>
        <p:txBody>
          <a:bodyPr/>
          <a:lstStyle/>
          <a:p>
            <a:r>
              <a:rPr lang="en-US" b="1" i="0" dirty="0">
                <a:solidFill>
                  <a:srgbClr val="2F3941"/>
                </a:solidFill>
                <a:effectLst/>
                <a:latin typeface="Helvetica" panose="020B0604020202020204" pitchFamily="34" charset="0"/>
              </a:rPr>
              <a:t>Setting Up a New Cosmic Frog Data Source</a:t>
            </a:r>
            <a:endParaRPr lang="en-US" dirty="0"/>
          </a:p>
        </p:txBody>
      </p:sp>
      <p:pic>
        <p:nvPicPr>
          <p:cNvPr id="4" name="Picture 3">
            <a:extLst>
              <a:ext uri="{FF2B5EF4-FFF2-40B4-BE49-F238E27FC236}">
                <a16:creationId xmlns:a16="http://schemas.microsoft.com/office/drawing/2014/main" id="{62248E1F-50DE-A60C-7E28-A73FBABD77DF}"/>
              </a:ext>
            </a:extLst>
          </p:cNvPr>
          <p:cNvPicPr>
            <a:picLocks noChangeAspect="1"/>
          </p:cNvPicPr>
          <p:nvPr/>
        </p:nvPicPr>
        <p:blipFill>
          <a:blip r:embed="rId2"/>
          <a:stretch>
            <a:fillRect/>
          </a:stretch>
        </p:blipFill>
        <p:spPr>
          <a:xfrm>
            <a:off x="1001485" y="2467616"/>
            <a:ext cx="2697064" cy="1243300"/>
          </a:xfrm>
          <a:prstGeom prst="rect">
            <a:avLst/>
          </a:prstGeom>
          <a:ln>
            <a:solidFill>
              <a:schemeClr val="accent1">
                <a:lumMod val="60000"/>
                <a:lumOff val="40000"/>
              </a:schemeClr>
            </a:solidFill>
          </a:ln>
        </p:spPr>
      </p:pic>
      <p:pic>
        <p:nvPicPr>
          <p:cNvPr id="5" name="Picture 4">
            <a:extLst>
              <a:ext uri="{FF2B5EF4-FFF2-40B4-BE49-F238E27FC236}">
                <a16:creationId xmlns:a16="http://schemas.microsoft.com/office/drawing/2014/main" id="{B80F5CFA-1DBA-5B25-F6B7-38F7BD79830D}"/>
              </a:ext>
            </a:extLst>
          </p:cNvPr>
          <p:cNvPicPr>
            <a:picLocks noChangeAspect="1"/>
          </p:cNvPicPr>
          <p:nvPr/>
        </p:nvPicPr>
        <p:blipFill>
          <a:blip r:embed="rId3"/>
          <a:stretch>
            <a:fillRect/>
          </a:stretch>
        </p:blipFill>
        <p:spPr>
          <a:xfrm>
            <a:off x="1001485" y="4144347"/>
            <a:ext cx="957668" cy="808867"/>
          </a:xfrm>
          <a:prstGeom prst="rect">
            <a:avLst/>
          </a:prstGeom>
          <a:ln>
            <a:solidFill>
              <a:schemeClr val="accent1">
                <a:lumMod val="60000"/>
                <a:lumOff val="40000"/>
              </a:schemeClr>
            </a:solidFill>
          </a:ln>
        </p:spPr>
      </p:pic>
      <p:pic>
        <p:nvPicPr>
          <p:cNvPr id="6" name="Picture 5">
            <a:extLst>
              <a:ext uri="{FF2B5EF4-FFF2-40B4-BE49-F238E27FC236}">
                <a16:creationId xmlns:a16="http://schemas.microsoft.com/office/drawing/2014/main" id="{60A34BE9-6166-022A-5259-8A1501E04627}"/>
              </a:ext>
            </a:extLst>
          </p:cNvPr>
          <p:cNvPicPr>
            <a:picLocks noChangeAspect="1"/>
          </p:cNvPicPr>
          <p:nvPr/>
        </p:nvPicPr>
        <p:blipFill>
          <a:blip r:embed="rId4"/>
          <a:stretch>
            <a:fillRect/>
          </a:stretch>
        </p:blipFill>
        <p:spPr>
          <a:xfrm>
            <a:off x="2159677" y="4329602"/>
            <a:ext cx="716551" cy="436923"/>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1939981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8B05B6-A303-DCD0-D923-846F7E39075A}"/>
              </a:ext>
            </a:extLst>
          </p:cNvPr>
          <p:cNvSpPr>
            <a:spLocks noGrp="1"/>
          </p:cNvSpPr>
          <p:nvPr>
            <p:ph type="body" idx="1"/>
          </p:nvPr>
        </p:nvSpPr>
        <p:spPr/>
        <p:txBody>
          <a:bodyPr>
            <a:normAutofit/>
          </a:bodyPr>
          <a:lstStyle/>
          <a:p>
            <a:r>
              <a:rPr lang="en-US" dirty="0"/>
              <a:t>On the next screen click “ODBC Admin” to setup the connection.</a:t>
            </a:r>
            <a:br>
              <a:rPr lang="en-US" dirty="0"/>
            </a:br>
            <a:endParaRPr lang="en-US" dirty="0"/>
          </a:p>
          <a:p>
            <a:endParaRPr lang="en-US" dirty="0"/>
          </a:p>
          <a:p>
            <a:endParaRPr lang="en-US" dirty="0"/>
          </a:p>
          <a:p>
            <a:pPr marL="114300" indent="0">
              <a:buNone/>
            </a:pPr>
            <a:endParaRPr lang="en-US" dirty="0"/>
          </a:p>
          <a:p>
            <a:r>
              <a:rPr lang="en-US" dirty="0"/>
              <a:t>Click “Add” to create a new connection and then select a “PostgreSQL Unicode” option. Then click “Finish.”</a:t>
            </a:r>
          </a:p>
          <a:p>
            <a:endParaRPr lang="en-US" dirty="0"/>
          </a:p>
        </p:txBody>
      </p:sp>
      <p:sp>
        <p:nvSpPr>
          <p:cNvPr id="3" name="Title 2">
            <a:extLst>
              <a:ext uri="{FF2B5EF4-FFF2-40B4-BE49-F238E27FC236}">
                <a16:creationId xmlns:a16="http://schemas.microsoft.com/office/drawing/2014/main" id="{075E283E-8B26-4A2B-5081-39331E5E79C6}"/>
              </a:ext>
            </a:extLst>
          </p:cNvPr>
          <p:cNvSpPr>
            <a:spLocks noGrp="1"/>
          </p:cNvSpPr>
          <p:nvPr>
            <p:ph type="title"/>
          </p:nvPr>
        </p:nvSpPr>
        <p:spPr/>
        <p:txBody>
          <a:bodyPr/>
          <a:lstStyle/>
          <a:p>
            <a:r>
              <a:rPr lang="en-US" b="1" dirty="0">
                <a:solidFill>
                  <a:srgbClr val="2F3941"/>
                </a:solidFill>
                <a:latin typeface="Helvetica" panose="020B0604020202020204" pitchFamily="34" charset="0"/>
              </a:rPr>
              <a:t>Setting Up a New Cosmic Frog Data Source</a:t>
            </a:r>
            <a:endParaRPr lang="en-US" dirty="0"/>
          </a:p>
        </p:txBody>
      </p:sp>
      <p:pic>
        <p:nvPicPr>
          <p:cNvPr id="4" name="Picture 4" descr="Graphical user interface, text, application&#10;&#10;Description automatically generated">
            <a:extLst>
              <a:ext uri="{FF2B5EF4-FFF2-40B4-BE49-F238E27FC236}">
                <a16:creationId xmlns:a16="http://schemas.microsoft.com/office/drawing/2014/main" id="{EAAAEADF-1E6B-49DA-211A-78D32C9762C7}"/>
              </a:ext>
            </a:extLst>
          </p:cNvPr>
          <p:cNvPicPr>
            <a:picLocks noChangeAspect="1"/>
          </p:cNvPicPr>
          <p:nvPr/>
        </p:nvPicPr>
        <p:blipFill>
          <a:blip r:embed="rId2"/>
          <a:stretch>
            <a:fillRect/>
          </a:stretch>
        </p:blipFill>
        <p:spPr>
          <a:xfrm>
            <a:off x="4774316" y="3236685"/>
            <a:ext cx="2305328" cy="1759066"/>
          </a:xfrm>
          <a:prstGeom prst="rect">
            <a:avLst/>
          </a:prstGeom>
          <a:ln>
            <a:solidFill>
              <a:schemeClr val="accent1">
                <a:lumMod val="60000"/>
                <a:lumOff val="40000"/>
              </a:schemeClr>
            </a:solidFill>
          </a:ln>
        </p:spPr>
      </p:pic>
      <p:pic>
        <p:nvPicPr>
          <p:cNvPr id="5" name="Picture 4">
            <a:extLst>
              <a:ext uri="{FF2B5EF4-FFF2-40B4-BE49-F238E27FC236}">
                <a16:creationId xmlns:a16="http://schemas.microsoft.com/office/drawing/2014/main" id="{2A4E51A2-46B8-86E4-0A3F-A3DC3352F832}"/>
              </a:ext>
            </a:extLst>
          </p:cNvPr>
          <p:cNvPicPr>
            <a:picLocks noChangeAspect="1"/>
          </p:cNvPicPr>
          <p:nvPr/>
        </p:nvPicPr>
        <p:blipFill>
          <a:blip r:embed="rId3"/>
          <a:stretch>
            <a:fillRect/>
          </a:stretch>
        </p:blipFill>
        <p:spPr>
          <a:xfrm>
            <a:off x="980051" y="1636295"/>
            <a:ext cx="2417686" cy="1104106"/>
          </a:xfrm>
          <a:prstGeom prst="rect">
            <a:avLst/>
          </a:prstGeom>
          <a:ln>
            <a:solidFill>
              <a:schemeClr val="accent1">
                <a:lumMod val="60000"/>
                <a:lumOff val="40000"/>
              </a:schemeClr>
            </a:solidFill>
          </a:ln>
        </p:spPr>
      </p:pic>
      <p:pic>
        <p:nvPicPr>
          <p:cNvPr id="6" name="Picture 5">
            <a:extLst>
              <a:ext uri="{FF2B5EF4-FFF2-40B4-BE49-F238E27FC236}">
                <a16:creationId xmlns:a16="http://schemas.microsoft.com/office/drawing/2014/main" id="{DEEB0162-6E6A-571B-ADA2-1BE82F5C7413}"/>
              </a:ext>
            </a:extLst>
          </p:cNvPr>
          <p:cNvPicPr>
            <a:picLocks noChangeAspect="1"/>
          </p:cNvPicPr>
          <p:nvPr/>
        </p:nvPicPr>
        <p:blipFill>
          <a:blip r:embed="rId4"/>
          <a:stretch>
            <a:fillRect/>
          </a:stretch>
        </p:blipFill>
        <p:spPr>
          <a:xfrm>
            <a:off x="980051" y="3591221"/>
            <a:ext cx="3389635" cy="799607"/>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3096669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210805-7AA4-D52C-D254-2A8F05BBBD5C}"/>
              </a:ext>
            </a:extLst>
          </p:cNvPr>
          <p:cNvSpPr>
            <a:spLocks noGrp="1"/>
          </p:cNvSpPr>
          <p:nvPr>
            <p:ph type="body" idx="1"/>
          </p:nvPr>
        </p:nvSpPr>
        <p:spPr>
          <a:xfrm>
            <a:off x="311700" y="1152475"/>
            <a:ext cx="8520600" cy="3782382"/>
          </a:xfrm>
        </p:spPr>
        <p:txBody>
          <a:bodyPr>
            <a:normAutofit fontScale="62500" lnSpcReduction="20000"/>
          </a:bodyPr>
          <a:lstStyle/>
          <a:p>
            <a:r>
              <a:rPr lang="en-US" dirty="0"/>
              <a:t>Now we need to configure the Data Source with the model’s connection string information found in the Cosmic Frog cloud storage section. See the ‘Connection Paths to your Database’ slide in the first section.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“Data Source” and “Description” allow you to name the connection. </a:t>
            </a:r>
          </a:p>
          <a:p>
            <a:pPr lvl="1"/>
            <a:r>
              <a:rPr lang="en-US" dirty="0"/>
              <a:t>These can be named whatever you wish, but we recommend matching your name for the model is Cosmic Frog. </a:t>
            </a:r>
          </a:p>
          <a:p>
            <a:r>
              <a:rPr lang="en-US" dirty="0"/>
              <a:t>Copy the values for “Server”, “Database”, “User Name”, “Password” and “Port” directly from the Cosmic Frog.</a:t>
            </a:r>
          </a:p>
          <a:p>
            <a:r>
              <a:rPr lang="en-US" dirty="0"/>
              <a:t>DON’T FORGET to select “require” in “SSL Mode”. </a:t>
            </a:r>
          </a:p>
          <a:p>
            <a:r>
              <a:rPr lang="en-US" dirty="0"/>
              <a:t>You may click “Test” to confirm the connection works or click “Save.”</a:t>
            </a:r>
          </a:p>
        </p:txBody>
      </p:sp>
      <p:sp>
        <p:nvSpPr>
          <p:cNvPr id="3" name="Title 2">
            <a:extLst>
              <a:ext uri="{FF2B5EF4-FFF2-40B4-BE49-F238E27FC236}">
                <a16:creationId xmlns:a16="http://schemas.microsoft.com/office/drawing/2014/main" id="{C684F94D-02AD-D2B8-A404-1124509F98B5}"/>
              </a:ext>
            </a:extLst>
          </p:cNvPr>
          <p:cNvSpPr>
            <a:spLocks noGrp="1"/>
          </p:cNvSpPr>
          <p:nvPr>
            <p:ph type="title"/>
          </p:nvPr>
        </p:nvSpPr>
        <p:spPr/>
        <p:txBody>
          <a:bodyPr/>
          <a:lstStyle/>
          <a:p>
            <a:r>
              <a:rPr lang="en-US" b="1" dirty="0">
                <a:solidFill>
                  <a:srgbClr val="2F3941"/>
                </a:solidFill>
                <a:latin typeface="Helvetica" panose="020B0604020202020204" pitchFamily="34" charset="0"/>
              </a:rPr>
              <a:t>Setting Up a New Cosmic Frog Data Source</a:t>
            </a:r>
            <a:endParaRPr lang="en-US" dirty="0"/>
          </a:p>
        </p:txBody>
      </p:sp>
      <p:cxnSp>
        <p:nvCxnSpPr>
          <p:cNvPr id="6" name="Straight Arrow Connector 5">
            <a:extLst>
              <a:ext uri="{FF2B5EF4-FFF2-40B4-BE49-F238E27FC236}">
                <a16:creationId xmlns:a16="http://schemas.microsoft.com/office/drawing/2014/main" id="{EDCA2B80-E1E0-E291-3B81-2353985277AA}"/>
              </a:ext>
            </a:extLst>
          </p:cNvPr>
          <p:cNvCxnSpPr>
            <a:cxnSpLocks/>
          </p:cNvCxnSpPr>
          <p:nvPr/>
        </p:nvCxnSpPr>
        <p:spPr>
          <a:xfrm>
            <a:off x="4527082" y="2686695"/>
            <a:ext cx="8336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7A23DF0-906A-F65F-FE67-C39CA84C1277}"/>
              </a:ext>
            </a:extLst>
          </p:cNvPr>
          <p:cNvPicPr>
            <a:picLocks noChangeAspect="1"/>
          </p:cNvPicPr>
          <p:nvPr/>
        </p:nvPicPr>
        <p:blipFill>
          <a:blip r:embed="rId2"/>
          <a:stretch>
            <a:fillRect/>
          </a:stretch>
        </p:blipFill>
        <p:spPr>
          <a:xfrm>
            <a:off x="236762" y="1817165"/>
            <a:ext cx="4290320" cy="1739061"/>
          </a:xfrm>
          <a:prstGeom prst="rect">
            <a:avLst/>
          </a:prstGeom>
        </p:spPr>
      </p:pic>
      <p:pic>
        <p:nvPicPr>
          <p:cNvPr id="3082" name="Picture 10" descr="image">
            <a:extLst>
              <a:ext uri="{FF2B5EF4-FFF2-40B4-BE49-F238E27FC236}">
                <a16:creationId xmlns:a16="http://schemas.microsoft.com/office/drawing/2014/main" id="{1EB6AEB9-4110-C543-83DC-A33310AA2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737" y="1814026"/>
            <a:ext cx="3052686" cy="1745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312649"/>
      </p:ext>
    </p:extLst>
  </p:cSld>
  <p:clrMapOvr>
    <a:masterClrMapping/>
  </p:clrMapOvr>
</p:sld>
</file>

<file path=ppt/theme/theme1.xml><?xml version="1.0" encoding="utf-8"?>
<a:theme xmlns:a="http://schemas.openxmlformats.org/drawingml/2006/main" name="Simple Light">
  <a:themeElements>
    <a:clrScheme name="Simple Light">
      <a:dk1>
        <a:srgbClr val="333333"/>
      </a:dk1>
      <a:lt1>
        <a:srgbClr val="FFFFFF"/>
      </a:lt1>
      <a:dk2>
        <a:srgbClr val="4D4D4D"/>
      </a:dk2>
      <a:lt2>
        <a:srgbClr val="E6EAF0"/>
      </a:lt2>
      <a:accent1>
        <a:srgbClr val="5350C7"/>
      </a:accent1>
      <a:accent2>
        <a:srgbClr val="333333"/>
      </a:accent2>
      <a:accent3>
        <a:srgbClr val="78909C"/>
      </a:accent3>
      <a:accent4>
        <a:srgbClr val="6D7AF6"/>
      </a:accent4>
      <a:accent5>
        <a:srgbClr val="57F0A1"/>
      </a:accent5>
      <a:accent6>
        <a:srgbClr val="B7BDFF"/>
      </a:accent6>
      <a:hlink>
        <a:srgbClr val="6D7AF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D905EC3F4CD747B9F7C10BACB531A4" ma:contentTypeVersion="4" ma:contentTypeDescription="Create a new document." ma:contentTypeScope="" ma:versionID="05bf5e7bb37a21de67926aabe8aaeae5">
  <xsd:schema xmlns:xsd="http://www.w3.org/2001/XMLSchema" xmlns:xs="http://www.w3.org/2001/XMLSchema" xmlns:p="http://schemas.microsoft.com/office/2006/metadata/properties" xmlns:ns2="e7af37d8-e19c-4a0a-8201-fa89d9c8e501" xmlns:ns3="47e39a75-671e-47f8-ab0e-a956cc547538" targetNamespace="http://schemas.microsoft.com/office/2006/metadata/properties" ma:root="true" ma:fieldsID="bcb1f8f37c1e9c7df4917c75e145ad04" ns2:_="" ns3:_="">
    <xsd:import namespace="e7af37d8-e19c-4a0a-8201-fa89d9c8e501"/>
    <xsd:import namespace="47e39a75-671e-47f8-ab0e-a956cc54753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af37d8-e19c-4a0a-8201-fa89d9c8e5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e39a75-671e-47f8-ab0e-a956cc5475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7e39a75-671e-47f8-ab0e-a956cc547538">
      <UserInfo>
        <DisplayName>Evan James</DisplayName>
        <AccountId>139</AccountId>
        <AccountType/>
      </UserInfo>
    </SharedWithUsers>
  </documentManagement>
</p:properties>
</file>

<file path=customXml/itemProps1.xml><?xml version="1.0" encoding="utf-8"?>
<ds:datastoreItem xmlns:ds="http://schemas.openxmlformats.org/officeDocument/2006/customXml" ds:itemID="{9B860967-5E2F-4616-B91C-32B1CEC5B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af37d8-e19c-4a0a-8201-fa89d9c8e501"/>
    <ds:schemaRef ds:uri="47e39a75-671e-47f8-ab0e-a956cc5475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F12B7A-DD86-4738-AEBA-110F772F8A3E}">
  <ds:schemaRefs>
    <ds:schemaRef ds:uri="http://schemas.microsoft.com/sharepoint/v3/contenttype/forms"/>
  </ds:schemaRefs>
</ds:datastoreItem>
</file>

<file path=customXml/itemProps3.xml><?xml version="1.0" encoding="utf-8"?>
<ds:datastoreItem xmlns:ds="http://schemas.openxmlformats.org/officeDocument/2006/customXml" ds:itemID="{04D6A8F0-46AF-42BD-AF27-1FC23975C844}">
  <ds:schemaRefs>
    <ds:schemaRef ds:uri="http://schemas.microsoft.com/office/2006/metadata/properties"/>
    <ds:schemaRef ds:uri="http://purl.org/dc/dcmitype/"/>
    <ds:schemaRef ds:uri="http://schemas.microsoft.com/office/2006/documentManagement/types"/>
    <ds:schemaRef ds:uri="http://schemas.microsoft.com/office/infopath/2007/PartnerControls"/>
    <ds:schemaRef ds:uri="e7af37d8-e19c-4a0a-8201-fa89d9c8e501"/>
    <ds:schemaRef ds:uri="http://schemas.openxmlformats.org/package/2006/metadata/core-properties"/>
    <ds:schemaRef ds:uri="http://purl.org/dc/elements/1.1/"/>
    <ds:schemaRef ds:uri="47e39a75-671e-47f8-ab0e-a956cc54753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28126</TotalTime>
  <Words>2129</Words>
  <Application>Microsoft Office PowerPoint</Application>
  <PresentationFormat>On-screen Show (16:9)</PresentationFormat>
  <Paragraphs>214</Paragraphs>
  <Slides>34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Helvetica</vt:lpstr>
      <vt:lpstr>Arial</vt:lpstr>
      <vt:lpstr>Proxima Nova</vt:lpstr>
      <vt:lpstr>Calibri</vt:lpstr>
      <vt:lpstr>Simple Light</vt:lpstr>
      <vt:lpstr>Cosmic Frog Model Connections Using Alteryx</vt:lpstr>
      <vt:lpstr>Initial Setup</vt:lpstr>
      <vt:lpstr>Postgres ODBC Installation</vt:lpstr>
      <vt:lpstr>Enable Firewall Access</vt:lpstr>
      <vt:lpstr>Connection Paths to your Database  </vt:lpstr>
      <vt:lpstr>Setting Up a New Cosmic Frog Data Source</vt:lpstr>
      <vt:lpstr>Setting Up a New Cosmic Frog Data Source</vt:lpstr>
      <vt:lpstr>Setting Up a New Cosmic Frog Data Source</vt:lpstr>
      <vt:lpstr>Setting Up a New Cosmic Frog Data Source</vt:lpstr>
      <vt:lpstr>Setting Up a New Cosmic Frog Data Source</vt:lpstr>
      <vt:lpstr>Setting Up a New Cosmic Frog Data Source</vt:lpstr>
      <vt:lpstr>Setting Up a New Cosmic Frog Data Source</vt:lpstr>
      <vt:lpstr>Setting Up a New Cosmic Frog Data Source</vt:lpstr>
      <vt:lpstr>Creating Saved Connections </vt:lpstr>
      <vt:lpstr>Creating Saved Connections</vt:lpstr>
      <vt:lpstr>Creating Saved Connections</vt:lpstr>
      <vt:lpstr>Creating Saved Connections</vt:lpstr>
      <vt:lpstr>Creating Saved Connections</vt:lpstr>
      <vt:lpstr>Creating Saved Connections</vt:lpstr>
      <vt:lpstr>Creating Saved Connections</vt:lpstr>
      <vt:lpstr>Updating Connections in Batches</vt:lpstr>
      <vt:lpstr>Updating Connections in Batches</vt:lpstr>
      <vt:lpstr>Updating Connections in Batches</vt:lpstr>
      <vt:lpstr>Updating Connections in Batches</vt:lpstr>
      <vt:lpstr>Updating Connections in Batches</vt:lpstr>
      <vt:lpstr>Updating Connections in Batches</vt:lpstr>
      <vt:lpstr>Updating Connections in Batches</vt:lpstr>
      <vt:lpstr>Updating Connections in Batches</vt:lpstr>
      <vt:lpstr>Updating Connections in Batches</vt:lpstr>
      <vt:lpstr>Updating Connections in Batches</vt:lpstr>
      <vt:lpstr>Reuse A Saved Connection Name </vt:lpstr>
      <vt:lpstr>Reuse A Saved Connection Name</vt:lpstr>
      <vt:lpstr>Reuse A Saved Connection Name</vt:lpstr>
      <vt:lpstr>Reuse A Saved Connection Name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Roger Ames Jr</dc:creator>
  <cp:lastModifiedBy>Evan James</cp:lastModifiedBy>
  <cp:revision>87</cp:revision>
  <dcterms:modified xsi:type="dcterms:W3CDTF">2024-03-28T18:13:05Z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0x010100BFD905EC3F4CD747B9F7C10BACB531A4</vt:lpwstr>
  </property>
</Properties>
</file>